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13"/>
  </p:notesMasterIdLst>
  <p:sldIdLst>
    <p:sldId id="256" r:id="rId2"/>
    <p:sldId id="371" r:id="rId3"/>
    <p:sldId id="372" r:id="rId4"/>
    <p:sldId id="373" r:id="rId5"/>
    <p:sldId id="369" r:id="rId6"/>
    <p:sldId id="370" r:id="rId7"/>
    <p:sldId id="289" r:id="rId8"/>
    <p:sldId id="287" r:id="rId9"/>
    <p:sldId id="301" r:id="rId10"/>
    <p:sldId id="327" r:id="rId11"/>
    <p:sldId id="257"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31"/>
    <p:restoredTop sz="92458"/>
  </p:normalViewPr>
  <p:slideViewPr>
    <p:cSldViewPr snapToGrid="0" snapToObjects="1">
      <p:cViewPr varScale="1">
        <p:scale>
          <a:sx n="53" d="100"/>
          <a:sy n="53" d="100"/>
        </p:scale>
        <p:origin x="40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6F15BB-C005-084A-8A87-6A0325B0F1B5}" type="datetimeFigureOut">
              <a:rPr lang="nl-NL" smtClean="0"/>
              <a:t>04-04-2022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DEDF5A-D970-4D4B-9AC7-C3DBEC868C8E}" type="slidenum">
              <a:rPr lang="nl-NL" smtClean="0"/>
              <a:t>‹nr.›</a:t>
            </a:fld>
            <a:endParaRPr lang="nl-NL"/>
          </a:p>
        </p:txBody>
      </p:sp>
    </p:spTree>
    <p:extLst>
      <p:ext uri="{BB962C8B-B14F-4D97-AF65-F5344CB8AC3E}">
        <p14:creationId xmlns:p14="http://schemas.microsoft.com/office/powerpoint/2010/main" val="126069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5  minuten</a:t>
            </a:r>
          </a:p>
        </p:txBody>
      </p:sp>
      <p:sp>
        <p:nvSpPr>
          <p:cNvPr id="4" name="Tijdelijke aanduiding voor dianummer 3"/>
          <p:cNvSpPr>
            <a:spLocks noGrp="1"/>
          </p:cNvSpPr>
          <p:nvPr>
            <p:ph type="sldNum" sz="quarter" idx="5"/>
          </p:nvPr>
        </p:nvSpPr>
        <p:spPr/>
        <p:txBody>
          <a:bodyPr/>
          <a:lstStyle/>
          <a:p>
            <a:fld id="{EBB8C451-1076-AD40-B949-51FF5B40C095}" type="slidenum">
              <a:rPr lang="nl-NL" smtClean="0"/>
              <a:t>5</a:t>
            </a:fld>
            <a:endParaRPr lang="nl-NL"/>
          </a:p>
        </p:txBody>
      </p:sp>
    </p:spTree>
    <p:extLst>
      <p:ext uri="{BB962C8B-B14F-4D97-AF65-F5344CB8AC3E}">
        <p14:creationId xmlns:p14="http://schemas.microsoft.com/office/powerpoint/2010/main" val="3273001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685800" y="4362450"/>
            <a:ext cx="5486400" cy="3638550"/>
          </a:xfrm>
        </p:spPr>
        <p:txBody>
          <a:bodyPr/>
          <a:lstStyle/>
          <a:p>
            <a:r>
              <a:rPr lang="nl-NL" dirty="0"/>
              <a:t>10 minuten.</a:t>
            </a:r>
          </a:p>
          <a:p>
            <a:endParaRPr lang="nl-NL" dirty="0"/>
          </a:p>
          <a:p>
            <a:r>
              <a:rPr lang="nl-NL" sz="1200" b="1" i="0" u="none" strike="noStrike" kern="1200" dirty="0">
                <a:solidFill>
                  <a:schemeClr val="tx1"/>
                </a:solidFill>
                <a:effectLst/>
                <a:latin typeface="+mn-lt"/>
                <a:ea typeface="+mn-ea"/>
                <a:cs typeface="+mn-cs"/>
              </a:rPr>
              <a:t>Fase 1: Onbewust onbekwaam</a:t>
            </a:r>
          </a:p>
          <a:p>
            <a:r>
              <a:rPr lang="nl-NL" sz="1200" b="0" i="0" u="none" strike="noStrike" kern="1200" dirty="0">
                <a:solidFill>
                  <a:schemeClr val="tx1"/>
                </a:solidFill>
                <a:effectLst/>
                <a:latin typeface="+mn-lt"/>
                <a:ea typeface="+mn-ea"/>
                <a:cs typeface="+mn-cs"/>
              </a:rPr>
              <a:t>Als je iets nog nooit gedaan hebt kan het eenvoudig lijken, op dat moment ben je onbewust onbekwaam. Of je weet niet dat je iets niet weet.  Dit is een neutrale fase. Zeker als je niet weet dat je iets niet weet kan heel comfortabel zijn.</a:t>
            </a:r>
          </a:p>
          <a:p>
            <a:r>
              <a:rPr lang="nl-NL" sz="1200" b="1" i="0" u="none" strike="noStrike" kern="1200" dirty="0">
                <a:solidFill>
                  <a:schemeClr val="tx1"/>
                </a:solidFill>
                <a:effectLst/>
                <a:latin typeface="+mn-lt"/>
                <a:ea typeface="+mn-ea"/>
                <a:cs typeface="+mn-cs"/>
              </a:rPr>
              <a:t>Fase 2: Bewust onbekwaam</a:t>
            </a:r>
          </a:p>
          <a:p>
            <a:r>
              <a:rPr lang="nl-NL" sz="1200" b="0" i="0" u="none" strike="noStrike" kern="1200" dirty="0">
                <a:solidFill>
                  <a:schemeClr val="tx1"/>
                </a:solidFill>
                <a:effectLst/>
                <a:latin typeface="+mn-lt"/>
                <a:ea typeface="+mn-ea"/>
                <a:cs typeface="+mn-cs"/>
              </a:rPr>
              <a:t>In deze fase word je je bewust dat je iets niet kunt. Hier heb je een keuze. Je kunt er voor kiezen bewust onbekwaam te blijven. Of je kiest ervoor dat je iets wilt gaan leren.</a:t>
            </a:r>
          </a:p>
          <a:p>
            <a:r>
              <a:rPr lang="nl-NL" sz="1200" b="0" i="0" u="none" strike="noStrike" kern="1200" dirty="0">
                <a:solidFill>
                  <a:schemeClr val="tx1"/>
                </a:solidFill>
                <a:effectLst/>
                <a:latin typeface="+mn-lt"/>
                <a:ea typeface="+mn-ea"/>
                <a:cs typeface="+mn-cs"/>
              </a:rPr>
              <a:t>In deze fase start je met leren en met oefenen. Je komt  er achter wat er allemaal bij komt kijken en hoeveel oefening er nodig is. Soms heb je dan het idee dat het je nooit gaat lukken. Dit is vaak een onprettig gevoel.</a:t>
            </a:r>
          </a:p>
          <a:p>
            <a:r>
              <a:rPr lang="nl-NL" sz="1200" b="1" i="0" u="none" strike="noStrike" kern="1200" dirty="0">
                <a:solidFill>
                  <a:schemeClr val="tx1"/>
                </a:solidFill>
                <a:effectLst/>
                <a:latin typeface="+mn-lt"/>
                <a:ea typeface="+mn-ea"/>
                <a:cs typeface="+mn-cs"/>
              </a:rPr>
              <a:t>Fase 3: Bewust bekwaam</a:t>
            </a:r>
          </a:p>
          <a:p>
            <a:r>
              <a:rPr lang="nl-NL" sz="1200" b="0" i="0" u="none" strike="noStrike" kern="1200" dirty="0">
                <a:solidFill>
                  <a:schemeClr val="tx1"/>
                </a:solidFill>
                <a:effectLst/>
                <a:latin typeface="+mn-lt"/>
                <a:ea typeface="+mn-ea"/>
                <a:cs typeface="+mn-cs"/>
              </a:rPr>
              <a:t>Langzamerhand krijg je het in de vingers en gaat het je steeds gemakkelijker af. Je wordt bewust bekwaam. Dit is een prettige fase, omdat je merkt dat dingen nu lukken, ook al ben je je hier nog wel bewust van en moet je er nog goed bij nadenken.</a:t>
            </a:r>
          </a:p>
          <a:p>
            <a:r>
              <a:rPr lang="nl-NL" sz="1200" b="1" i="0" u="none" strike="noStrike" kern="1200" dirty="0">
                <a:solidFill>
                  <a:schemeClr val="tx1"/>
                </a:solidFill>
                <a:effectLst/>
                <a:latin typeface="+mn-lt"/>
                <a:ea typeface="+mn-ea"/>
                <a:cs typeface="+mn-cs"/>
              </a:rPr>
              <a:t>Fase 4: Onbewust bekwaam</a:t>
            </a:r>
          </a:p>
          <a:p>
            <a:r>
              <a:rPr lang="nl-NL" sz="1200" b="0" i="0" u="none" strike="noStrike" kern="1200" dirty="0">
                <a:solidFill>
                  <a:schemeClr val="tx1"/>
                </a:solidFill>
                <a:effectLst/>
                <a:latin typeface="+mn-lt"/>
                <a:ea typeface="+mn-ea"/>
                <a:cs typeface="+mn-cs"/>
              </a:rPr>
              <a:t>Tenslotte na heel veel oefening lijken de dingen als vanzelf te gaan. Je wordt onbewust bekwaam.</a:t>
            </a:r>
          </a:p>
          <a:p>
            <a:r>
              <a:rPr lang="nl-NL" sz="1200" b="0" i="0" u="none" strike="noStrike" kern="1200" dirty="0">
                <a:solidFill>
                  <a:schemeClr val="tx1"/>
                </a:solidFill>
                <a:effectLst/>
                <a:latin typeface="+mn-lt"/>
                <a:ea typeface="+mn-ea"/>
                <a:cs typeface="+mn-cs"/>
              </a:rPr>
              <a:t>Je kunt deze fases voortdurend blijven rondgaan. Steeds kun je nieuwe dingen ontdekken die je nog niet kende. Zoals bijvoorbeeld de slipcursus als je inmiddels auto denkt te kunnen rijden. Het is belangrijk om te weten dat bij elk leerproces je door deze fasen heen gaat. Het model kan je helpen te begrijpen waarom bepaalde fases van het </a:t>
            </a:r>
            <a:r>
              <a:rPr lang="nl-NL" sz="1200" b="0" i="0" u="none" strike="noStrike" kern="1200" dirty="0" err="1">
                <a:solidFill>
                  <a:schemeClr val="tx1"/>
                </a:solidFill>
                <a:effectLst/>
                <a:latin typeface="+mn-lt"/>
                <a:ea typeface="+mn-ea"/>
                <a:cs typeface="+mn-cs"/>
              </a:rPr>
              <a:t>leerpoces</a:t>
            </a:r>
            <a:r>
              <a:rPr lang="nl-NL" sz="1200" b="0" i="0" u="none" strike="noStrike" kern="1200" dirty="0">
                <a:solidFill>
                  <a:schemeClr val="tx1"/>
                </a:solidFill>
                <a:effectLst/>
                <a:latin typeface="+mn-lt"/>
                <a:ea typeface="+mn-ea"/>
                <a:cs typeface="+mn-cs"/>
              </a:rPr>
              <a:t> zo onaangenaam voelen. Hierdoor wordt het eenvoudiger deze fases gewoon te doorstaan en het positief te blijven benaderen.</a:t>
            </a:r>
          </a:p>
          <a:p>
            <a:endParaRPr lang="nl-NL" dirty="0"/>
          </a:p>
        </p:txBody>
      </p:sp>
      <p:sp>
        <p:nvSpPr>
          <p:cNvPr id="4" name="Tijdelijke aanduiding voor dianummer 3"/>
          <p:cNvSpPr>
            <a:spLocks noGrp="1"/>
          </p:cNvSpPr>
          <p:nvPr>
            <p:ph type="sldNum" sz="quarter" idx="5"/>
          </p:nvPr>
        </p:nvSpPr>
        <p:spPr/>
        <p:txBody>
          <a:bodyPr/>
          <a:lstStyle/>
          <a:p>
            <a:fld id="{EBB8C451-1076-AD40-B949-51FF5B40C095}" type="slidenum">
              <a:rPr lang="nl-NL" smtClean="0"/>
              <a:t>6</a:t>
            </a:fld>
            <a:endParaRPr lang="nl-NL" dirty="0"/>
          </a:p>
        </p:txBody>
      </p:sp>
    </p:spTree>
    <p:extLst>
      <p:ext uri="{BB962C8B-B14F-4D97-AF65-F5344CB8AC3E}">
        <p14:creationId xmlns:p14="http://schemas.microsoft.com/office/powerpoint/2010/main" val="75882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GVO modellen in kaart brengen/ </a:t>
            </a:r>
            <a:r>
              <a:rPr lang="nl-NL" sz="1200" b="1" dirty="0"/>
              <a:t>hoe krijg je inzicht in het gedrag</a:t>
            </a:r>
            <a:endParaRPr lang="nl-NL" b="1" dirty="0"/>
          </a:p>
          <a:p>
            <a:endParaRPr lang="nl-NL" dirty="0"/>
          </a:p>
          <a:p>
            <a:r>
              <a:rPr lang="nl-NL" dirty="0"/>
              <a:t>Determinanten =bepalende factoren</a:t>
            </a:r>
          </a:p>
        </p:txBody>
      </p:sp>
      <p:sp>
        <p:nvSpPr>
          <p:cNvPr id="4" name="Tijdelijke aanduiding voor dianummer 3"/>
          <p:cNvSpPr>
            <a:spLocks noGrp="1"/>
          </p:cNvSpPr>
          <p:nvPr>
            <p:ph type="sldNum" sz="quarter" idx="5"/>
          </p:nvPr>
        </p:nvSpPr>
        <p:spPr/>
        <p:txBody>
          <a:bodyPr/>
          <a:lstStyle/>
          <a:p>
            <a:fld id="{4499C61E-FA29-48B5-B8E4-AFB31D3E6003}" type="slidenum">
              <a:rPr lang="nl-NL" smtClean="0"/>
              <a:t>7</a:t>
            </a:fld>
            <a:endParaRPr lang="nl-NL"/>
          </a:p>
        </p:txBody>
      </p:sp>
    </p:spTree>
    <p:extLst>
      <p:ext uri="{BB962C8B-B14F-4D97-AF65-F5344CB8AC3E}">
        <p14:creationId xmlns:p14="http://schemas.microsoft.com/office/powerpoint/2010/main" val="2654389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Interventies = ingrepen</a:t>
            </a:r>
          </a:p>
        </p:txBody>
      </p:sp>
      <p:sp>
        <p:nvSpPr>
          <p:cNvPr id="4" name="Tijdelijke aanduiding voor dianummer 3"/>
          <p:cNvSpPr>
            <a:spLocks noGrp="1"/>
          </p:cNvSpPr>
          <p:nvPr>
            <p:ph type="sldNum" sz="quarter" idx="5"/>
          </p:nvPr>
        </p:nvSpPr>
        <p:spPr/>
        <p:txBody>
          <a:bodyPr/>
          <a:lstStyle/>
          <a:p>
            <a:fld id="{4499C61E-FA29-48B5-B8E4-AFB31D3E6003}" type="slidenum">
              <a:rPr lang="nl-NL" smtClean="0"/>
              <a:t>8</a:t>
            </a:fld>
            <a:endParaRPr lang="nl-NL"/>
          </a:p>
        </p:txBody>
      </p:sp>
    </p:spTree>
    <p:extLst>
      <p:ext uri="{BB962C8B-B14F-4D97-AF65-F5344CB8AC3E}">
        <p14:creationId xmlns:p14="http://schemas.microsoft.com/office/powerpoint/2010/main" val="3086122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499C61E-FA29-48B5-B8E4-AFB31D3E6003}" type="slidenum">
              <a:rPr lang="nl-NL" smtClean="0"/>
              <a:t>9</a:t>
            </a:fld>
            <a:endParaRPr lang="nl-NL"/>
          </a:p>
        </p:txBody>
      </p:sp>
    </p:spTree>
    <p:extLst>
      <p:ext uri="{BB962C8B-B14F-4D97-AF65-F5344CB8AC3E}">
        <p14:creationId xmlns:p14="http://schemas.microsoft.com/office/powerpoint/2010/main" val="675135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Analyse = bestuderen / onderzoek</a:t>
            </a:r>
          </a:p>
          <a:p>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Interventies = ingrepen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Implementatie = uitvoering</a:t>
            </a:r>
          </a:p>
          <a:p>
            <a:r>
              <a:rPr lang="nl-NL" dirty="0"/>
              <a:t>Disseminatie = uitbereiding</a:t>
            </a:r>
          </a:p>
        </p:txBody>
      </p:sp>
      <p:sp>
        <p:nvSpPr>
          <p:cNvPr id="4" name="Tijdelijke aanduiding voor dianummer 3"/>
          <p:cNvSpPr>
            <a:spLocks noGrp="1"/>
          </p:cNvSpPr>
          <p:nvPr>
            <p:ph type="sldNum" sz="quarter" idx="5"/>
          </p:nvPr>
        </p:nvSpPr>
        <p:spPr/>
        <p:txBody>
          <a:bodyPr/>
          <a:lstStyle/>
          <a:p>
            <a:fld id="{4499C61E-FA29-48B5-B8E4-AFB31D3E6003}" type="slidenum">
              <a:rPr lang="nl-NL" smtClean="0"/>
              <a:t>10</a:t>
            </a:fld>
            <a:endParaRPr lang="nl-NL"/>
          </a:p>
        </p:txBody>
      </p:sp>
    </p:spTree>
    <p:extLst>
      <p:ext uri="{BB962C8B-B14F-4D97-AF65-F5344CB8AC3E}">
        <p14:creationId xmlns:p14="http://schemas.microsoft.com/office/powerpoint/2010/main" val="2409784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4/4/22</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‹nr.›</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0872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4/4/22</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475707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4/4/22</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590036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4/4/22</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875377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4/4/22</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882158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4/4/22</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883503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4/4/22</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866404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4/4/22</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531924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4/4/22</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464203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4/4/22</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270531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4/4/22</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499676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4/4/22</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‹nr.›</a:t>
            </a:fld>
            <a:endParaRPr lang="en-US"/>
          </a:p>
        </p:txBody>
      </p:sp>
    </p:spTree>
    <p:extLst>
      <p:ext uri="{BB962C8B-B14F-4D97-AF65-F5344CB8AC3E}">
        <p14:creationId xmlns:p14="http://schemas.microsoft.com/office/powerpoint/2010/main" val="3624299506"/>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jellinek.nl/" TargetMode="External"/><Relationship Id="rId2" Type="http://schemas.openxmlformats.org/officeDocument/2006/relationships/hyperlink" Target="https://www.testjeleefstijl.n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s://youtu.be/SOjIpoqvvIo"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YHJqniG_a9o"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0CBA3D3-6120-48B1-9B87-8EE247384298}"/>
              </a:ext>
            </a:extLst>
          </p:cNvPr>
          <p:cNvPicPr>
            <a:picLocks noChangeAspect="1"/>
          </p:cNvPicPr>
          <p:nvPr/>
        </p:nvPicPr>
        <p:blipFill rotWithShape="1">
          <a:blip r:embed="rId2"/>
          <a:srcRect l="4486" r="14303" b="1"/>
          <a:stretch/>
        </p:blipFill>
        <p:spPr>
          <a:xfrm>
            <a:off x="20" y="10"/>
            <a:ext cx="8668492" cy="6857990"/>
          </a:xfrm>
          <a:prstGeom prst="rect">
            <a:avLst/>
          </a:prstGeom>
        </p:spPr>
      </p:pic>
      <p:sp>
        <p:nvSpPr>
          <p:cNvPr id="11" name="Rectangle 10">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D5C75608-92E0-444E-BD7D-AB950A3E8642}"/>
              </a:ext>
            </a:extLst>
          </p:cNvPr>
          <p:cNvSpPr>
            <a:spLocks noGrp="1"/>
          </p:cNvSpPr>
          <p:nvPr>
            <p:ph type="ctrTitle"/>
          </p:nvPr>
        </p:nvSpPr>
        <p:spPr>
          <a:xfrm>
            <a:off x="6400800" y="1122363"/>
            <a:ext cx="5471160" cy="3204134"/>
          </a:xfrm>
        </p:spPr>
        <p:txBody>
          <a:bodyPr anchor="b">
            <a:normAutofit fontScale="90000"/>
          </a:bodyPr>
          <a:lstStyle/>
          <a:p>
            <a:r>
              <a:rPr lang="nl-NL" sz="4800" dirty="0"/>
              <a:t>Alcohol en drugs en gedragsverandering</a:t>
            </a:r>
            <a:br>
              <a:rPr lang="nl-NL" sz="4800" dirty="0"/>
            </a:br>
            <a:endParaRPr lang="nl-NL" sz="4800" dirty="0"/>
          </a:p>
        </p:txBody>
      </p:sp>
      <p:sp>
        <p:nvSpPr>
          <p:cNvPr id="3" name="Ondertitel 2">
            <a:extLst>
              <a:ext uri="{FF2B5EF4-FFF2-40B4-BE49-F238E27FC236}">
                <a16:creationId xmlns:a16="http://schemas.microsoft.com/office/drawing/2014/main" id="{DEF08723-D295-DD43-9245-A31FCAAE7E8A}"/>
              </a:ext>
            </a:extLst>
          </p:cNvPr>
          <p:cNvSpPr>
            <a:spLocks noGrp="1"/>
          </p:cNvSpPr>
          <p:nvPr>
            <p:ph type="subTitle" idx="1"/>
          </p:nvPr>
        </p:nvSpPr>
        <p:spPr>
          <a:xfrm>
            <a:off x="7848600" y="4872922"/>
            <a:ext cx="4023360" cy="1208141"/>
          </a:xfrm>
        </p:spPr>
        <p:txBody>
          <a:bodyPr>
            <a:normAutofit/>
          </a:bodyPr>
          <a:lstStyle/>
          <a:p>
            <a:r>
              <a:rPr lang="nl-NL" sz="2000" dirty="0"/>
              <a:t>Leerjaar 2 periode 3</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55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0A019B-73EA-F340-9E65-81D3CE46FBC6}"/>
              </a:ext>
            </a:extLst>
          </p:cNvPr>
          <p:cNvSpPr>
            <a:spLocks noGrp="1"/>
          </p:cNvSpPr>
          <p:nvPr>
            <p:ph type="title"/>
          </p:nvPr>
        </p:nvSpPr>
        <p:spPr>
          <a:xfrm>
            <a:off x="942974" y="365126"/>
            <a:ext cx="10410825" cy="820738"/>
          </a:xfrm>
        </p:spPr>
        <p:txBody>
          <a:bodyPr/>
          <a:lstStyle/>
          <a:p>
            <a:r>
              <a:rPr lang="nl-NL" dirty="0"/>
              <a:t>GVO cyclus</a:t>
            </a:r>
          </a:p>
        </p:txBody>
      </p:sp>
      <p:pic>
        <p:nvPicPr>
          <p:cNvPr id="4" name="Picture 2" descr="Gerelateerde afbeelding">
            <a:extLst>
              <a:ext uri="{FF2B5EF4-FFF2-40B4-BE49-F238E27FC236}">
                <a16:creationId xmlns:a16="http://schemas.microsoft.com/office/drawing/2014/main" id="{C1D38888-98F6-DD40-AB7A-6E1A24C19908}"/>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0" y="1028700"/>
            <a:ext cx="9805092" cy="5148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7735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Freeform: Shape 13">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Freeform: Shape 15">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el 4">
            <a:extLst>
              <a:ext uri="{FF2B5EF4-FFF2-40B4-BE49-F238E27FC236}">
                <a16:creationId xmlns:a16="http://schemas.microsoft.com/office/drawing/2014/main" id="{8DBEC089-40C1-5E4F-A83A-737EE3F630AF}"/>
              </a:ext>
            </a:extLst>
          </p:cNvPr>
          <p:cNvSpPr>
            <a:spLocks noGrp="1"/>
          </p:cNvSpPr>
          <p:nvPr>
            <p:ph type="title"/>
          </p:nvPr>
        </p:nvSpPr>
        <p:spPr>
          <a:xfrm>
            <a:off x="621792" y="1161288"/>
            <a:ext cx="3602736" cy="4526280"/>
          </a:xfrm>
        </p:spPr>
        <p:txBody>
          <a:bodyPr vert="horz" lIns="91440" tIns="45720" rIns="91440" bIns="45720" rtlCol="0">
            <a:normAutofit/>
          </a:bodyPr>
          <a:lstStyle/>
          <a:p>
            <a:r>
              <a:rPr lang="en-US"/>
              <a:t>Alcohol en drugs GVO</a:t>
            </a:r>
          </a:p>
        </p:txBody>
      </p:sp>
      <p:sp>
        <p:nvSpPr>
          <p:cNvPr id="18" name="Rectangle 17">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jdelijke aanduiding voor inhoud 6">
            <a:extLst>
              <a:ext uri="{FF2B5EF4-FFF2-40B4-BE49-F238E27FC236}">
                <a16:creationId xmlns:a16="http://schemas.microsoft.com/office/drawing/2014/main" id="{3151D811-AE14-A141-A18A-FF97FD5D8BF4}"/>
              </a:ext>
            </a:extLst>
          </p:cNvPr>
          <p:cNvSpPr>
            <a:spLocks noGrp="1"/>
          </p:cNvSpPr>
          <p:nvPr>
            <p:ph idx="1"/>
          </p:nvPr>
        </p:nvSpPr>
        <p:spPr>
          <a:xfrm>
            <a:off x="5434149" y="932687"/>
            <a:ext cx="5916603" cy="5659181"/>
          </a:xfrm>
        </p:spPr>
        <p:txBody>
          <a:bodyPr vert="horz" lIns="91440" tIns="45720" rIns="91440" bIns="45720" rtlCol="0" anchor="ctr">
            <a:normAutofit/>
          </a:bodyPr>
          <a:lstStyle/>
          <a:p>
            <a:pPr marL="0" indent="0">
              <a:lnSpc>
                <a:spcPct val="100000"/>
              </a:lnSpc>
              <a:buNone/>
            </a:pPr>
            <a:r>
              <a:rPr lang="en-US" sz="1700" dirty="0"/>
              <a:t>Pas het GVO toe om tot </a:t>
            </a:r>
            <a:r>
              <a:rPr lang="en-US" sz="1700" dirty="0" err="1"/>
              <a:t>voorlichting</a:t>
            </a:r>
            <a:r>
              <a:rPr lang="en-US" sz="1700" dirty="0"/>
              <a:t> </a:t>
            </a:r>
            <a:r>
              <a:rPr lang="en-US" sz="1700" dirty="0" err="1"/>
              <a:t>te</a:t>
            </a:r>
            <a:r>
              <a:rPr lang="en-US" sz="1700" dirty="0"/>
              <a:t> </a:t>
            </a:r>
            <a:r>
              <a:rPr lang="en-US" sz="1700" dirty="0" err="1"/>
              <a:t>komen</a:t>
            </a:r>
            <a:endParaRPr lang="en-US" sz="1700" dirty="0"/>
          </a:p>
          <a:p>
            <a:pPr>
              <a:lnSpc>
                <a:spcPct val="100000"/>
              </a:lnSpc>
            </a:pPr>
            <a:r>
              <a:rPr lang="en-US" sz="1700" dirty="0"/>
              <a:t>1 </a:t>
            </a:r>
            <a:r>
              <a:rPr lang="en-US" sz="1700" dirty="0" err="1"/>
              <a:t>groep</a:t>
            </a:r>
            <a:r>
              <a:rPr lang="en-US" sz="1700" dirty="0"/>
              <a:t> alcohol, 1 </a:t>
            </a:r>
            <a:r>
              <a:rPr lang="en-US" sz="1700" dirty="0" err="1"/>
              <a:t>groep</a:t>
            </a:r>
            <a:r>
              <a:rPr lang="en-US" sz="1700" dirty="0"/>
              <a:t> drugs</a:t>
            </a:r>
          </a:p>
          <a:p>
            <a:pPr>
              <a:lnSpc>
                <a:spcPct val="100000"/>
              </a:lnSpc>
            </a:pPr>
            <a:r>
              <a:rPr lang="en-US" sz="1700" dirty="0" err="1"/>
              <a:t>Doelgroep</a:t>
            </a:r>
            <a:r>
              <a:rPr lang="en-US" sz="1700" dirty="0"/>
              <a:t> 14-17 </a:t>
            </a:r>
            <a:r>
              <a:rPr lang="en-US" sz="1700" dirty="0" err="1"/>
              <a:t>jaar</a:t>
            </a:r>
            <a:endParaRPr lang="en-US" sz="1700" dirty="0"/>
          </a:p>
          <a:p>
            <a:pPr marL="0" indent="0">
              <a:lnSpc>
                <a:spcPct val="100000"/>
              </a:lnSpc>
              <a:buNone/>
            </a:pPr>
            <a:r>
              <a:rPr lang="en-US" sz="1700" dirty="0"/>
              <a:t>Neem mee:</a:t>
            </a:r>
          </a:p>
          <a:p>
            <a:pPr>
              <a:lnSpc>
                <a:spcPct val="100000"/>
              </a:lnSpc>
            </a:pPr>
            <a:r>
              <a:rPr lang="en-US" sz="1700" dirty="0"/>
              <a:t>Wat </a:t>
            </a:r>
            <a:r>
              <a:rPr lang="en-US" sz="1700" dirty="0" err="1"/>
              <a:t>doet</a:t>
            </a:r>
            <a:r>
              <a:rPr lang="en-US" sz="1700" dirty="0"/>
              <a:t> alcohol </a:t>
            </a:r>
            <a:r>
              <a:rPr lang="en-US" sz="1700" dirty="0" err="1"/>
              <a:t>en</a:t>
            </a:r>
            <a:r>
              <a:rPr lang="en-US" sz="1700" dirty="0"/>
              <a:t> drugs in je </a:t>
            </a:r>
            <a:r>
              <a:rPr lang="en-US" sz="1700" dirty="0" err="1"/>
              <a:t>lichaam</a:t>
            </a:r>
            <a:r>
              <a:rPr lang="en-US" sz="1700" dirty="0"/>
              <a:t>?</a:t>
            </a:r>
          </a:p>
          <a:p>
            <a:pPr>
              <a:lnSpc>
                <a:spcPct val="100000"/>
              </a:lnSpc>
            </a:pPr>
            <a:r>
              <a:rPr lang="en-US" sz="1700" dirty="0" err="1"/>
              <a:t>Welke</a:t>
            </a:r>
            <a:r>
              <a:rPr lang="en-US" sz="1700" dirty="0"/>
              <a:t> </a:t>
            </a:r>
            <a:r>
              <a:rPr lang="en-US" sz="1700" dirty="0" err="1"/>
              <a:t>ontwikkelen</a:t>
            </a:r>
            <a:r>
              <a:rPr lang="en-US" sz="1700" dirty="0"/>
              <a:t> </a:t>
            </a:r>
            <a:r>
              <a:rPr lang="en-US" sz="1700" dirty="0" err="1"/>
              <a:t>zien</a:t>
            </a:r>
            <a:r>
              <a:rPr lang="en-US" sz="1700" dirty="0"/>
              <a:t> we ?</a:t>
            </a:r>
          </a:p>
          <a:p>
            <a:pPr>
              <a:lnSpc>
                <a:spcPct val="100000"/>
              </a:lnSpc>
            </a:pPr>
            <a:r>
              <a:rPr lang="en-US" sz="1700" dirty="0"/>
              <a:t>Wat </a:t>
            </a:r>
            <a:r>
              <a:rPr lang="en-US" sz="1700" dirty="0" err="1"/>
              <a:t>moeten</a:t>
            </a:r>
            <a:r>
              <a:rPr lang="en-US" sz="1700" dirty="0"/>
              <a:t> </a:t>
            </a:r>
            <a:r>
              <a:rPr lang="en-US" sz="1700" dirty="0" err="1"/>
              <a:t>jongeren</a:t>
            </a:r>
            <a:r>
              <a:rPr lang="en-US" sz="1700" dirty="0"/>
              <a:t> </a:t>
            </a:r>
            <a:r>
              <a:rPr lang="en-US" sz="1700" dirty="0" err="1"/>
              <a:t>weten</a:t>
            </a:r>
            <a:r>
              <a:rPr lang="en-US" sz="1700" dirty="0"/>
              <a:t>, neem </a:t>
            </a:r>
            <a:r>
              <a:rPr lang="en-US" sz="1700" dirty="0" err="1"/>
              <a:t>ze</a:t>
            </a:r>
            <a:r>
              <a:rPr lang="en-US" sz="1700" dirty="0"/>
              <a:t> mee!</a:t>
            </a:r>
          </a:p>
          <a:p>
            <a:pPr>
              <a:lnSpc>
                <a:spcPct val="100000"/>
              </a:lnSpc>
            </a:pPr>
            <a:r>
              <a:rPr lang="en-US" sz="1700" dirty="0" err="1"/>
              <a:t>Kijk</a:t>
            </a:r>
            <a:r>
              <a:rPr lang="en-US" sz="1700" dirty="0"/>
              <a:t> </a:t>
            </a:r>
            <a:r>
              <a:rPr lang="en-US" sz="1700" dirty="0" err="1"/>
              <a:t>o.a.</a:t>
            </a:r>
            <a:r>
              <a:rPr lang="en-US" sz="1700" dirty="0"/>
              <a:t> op: </a:t>
            </a:r>
            <a:r>
              <a:rPr lang="en-US" sz="1700" dirty="0">
                <a:hlinkClick r:id="rId2"/>
              </a:rPr>
              <a:t>https://www.testjeleefstijl.nl</a:t>
            </a:r>
            <a:r>
              <a:rPr lang="en-US" sz="1700" dirty="0"/>
              <a:t>, </a:t>
            </a:r>
            <a:r>
              <a:rPr lang="en-US" sz="1700" dirty="0">
                <a:hlinkClick r:id="rId3"/>
              </a:rPr>
              <a:t>https://www.jellinek.nl</a:t>
            </a:r>
            <a:r>
              <a:rPr lang="en-US" sz="1700" dirty="0"/>
              <a:t>, </a:t>
            </a:r>
            <a:r>
              <a:rPr lang="en-US" sz="1700" dirty="0" err="1"/>
              <a:t>youtube</a:t>
            </a:r>
            <a:endParaRPr lang="en-US" sz="1700" dirty="0"/>
          </a:p>
          <a:p>
            <a:pPr>
              <a:lnSpc>
                <a:spcPct val="100000"/>
              </a:lnSpc>
            </a:pPr>
            <a:r>
              <a:rPr lang="en-US" sz="1700" dirty="0"/>
              <a:t>Maak met je </a:t>
            </a:r>
            <a:r>
              <a:rPr lang="en-US" sz="1700" dirty="0" err="1"/>
              <a:t>groep</a:t>
            </a:r>
            <a:r>
              <a:rPr lang="en-US" sz="1700" dirty="0"/>
              <a:t> in 45 </a:t>
            </a:r>
            <a:r>
              <a:rPr lang="en-US" sz="1700" dirty="0" err="1"/>
              <a:t>minuten</a:t>
            </a:r>
            <a:r>
              <a:rPr lang="en-US" sz="1700" dirty="0"/>
              <a:t> </a:t>
            </a:r>
            <a:r>
              <a:rPr lang="en-US" sz="1700" dirty="0" err="1"/>
              <a:t>een</a:t>
            </a:r>
            <a:r>
              <a:rPr lang="en-US" sz="1700" dirty="0"/>
              <a:t> </a:t>
            </a:r>
            <a:r>
              <a:rPr lang="en-US" sz="1700" dirty="0" err="1"/>
              <a:t>presentatie</a:t>
            </a:r>
            <a:endParaRPr lang="en-US" sz="1700" dirty="0"/>
          </a:p>
          <a:p>
            <a:pPr>
              <a:lnSpc>
                <a:spcPct val="100000"/>
              </a:lnSpc>
            </a:pPr>
            <a:r>
              <a:rPr lang="en-US" sz="1700" dirty="0"/>
              <a:t>Zorg </a:t>
            </a:r>
            <a:r>
              <a:rPr lang="en-US" sz="1700" dirty="0" err="1"/>
              <a:t>dat</a:t>
            </a:r>
            <a:r>
              <a:rPr lang="en-US" sz="1700" dirty="0"/>
              <a:t> de </a:t>
            </a:r>
            <a:r>
              <a:rPr lang="en-US" sz="1700" dirty="0" err="1"/>
              <a:t>presentatie</a:t>
            </a:r>
            <a:r>
              <a:rPr lang="en-US" sz="1700" dirty="0"/>
              <a:t> </a:t>
            </a:r>
            <a:r>
              <a:rPr lang="en-US" sz="1700" dirty="0" err="1"/>
              <a:t>aansluit</a:t>
            </a:r>
            <a:r>
              <a:rPr lang="en-US" sz="1700" dirty="0"/>
              <a:t> </a:t>
            </a:r>
            <a:r>
              <a:rPr lang="en-US" sz="1700" dirty="0" err="1"/>
              <a:t>bij</a:t>
            </a:r>
            <a:r>
              <a:rPr lang="en-US" sz="1700" dirty="0"/>
              <a:t> de </a:t>
            </a:r>
            <a:r>
              <a:rPr lang="en-US" sz="1700" dirty="0" err="1"/>
              <a:t>doelgroep</a:t>
            </a:r>
            <a:r>
              <a:rPr lang="en-US" sz="1700" dirty="0"/>
              <a:t> (</a:t>
            </a:r>
            <a:r>
              <a:rPr lang="en-US" sz="1700" dirty="0" err="1"/>
              <a:t>jongeren</a:t>
            </a:r>
            <a:r>
              <a:rPr lang="en-US" sz="1700" dirty="0"/>
              <a:t> 14-17 </a:t>
            </a:r>
            <a:r>
              <a:rPr lang="en-US" sz="1700" dirty="0" err="1"/>
              <a:t>jaar</a:t>
            </a:r>
            <a:r>
              <a:rPr lang="en-US" sz="1700" dirty="0"/>
              <a:t>).</a:t>
            </a:r>
          </a:p>
          <a:p>
            <a:pPr>
              <a:lnSpc>
                <a:spcPct val="100000"/>
              </a:lnSpc>
            </a:pPr>
            <a:r>
              <a:rPr lang="en-US" sz="1700" dirty="0"/>
              <a:t>Tip/tops </a:t>
            </a:r>
            <a:r>
              <a:rPr lang="en-US" sz="1700" dirty="0" err="1"/>
              <a:t>volgende</a:t>
            </a:r>
            <a:r>
              <a:rPr lang="en-US" sz="1700" dirty="0"/>
              <a:t> week</a:t>
            </a:r>
          </a:p>
          <a:p>
            <a:pPr marL="0" indent="0">
              <a:lnSpc>
                <a:spcPct val="100000"/>
              </a:lnSpc>
              <a:buNone/>
            </a:pPr>
            <a:endParaRPr lang="en-US" sz="1700" dirty="0"/>
          </a:p>
        </p:txBody>
      </p:sp>
    </p:spTree>
    <p:extLst>
      <p:ext uri="{BB962C8B-B14F-4D97-AF65-F5344CB8AC3E}">
        <p14:creationId xmlns:p14="http://schemas.microsoft.com/office/powerpoint/2010/main" val="741607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462F42-13FC-2844-9D2C-A800A9667CE6}"/>
              </a:ext>
            </a:extLst>
          </p:cNvPr>
          <p:cNvSpPr>
            <a:spLocks noGrp="1"/>
          </p:cNvSpPr>
          <p:nvPr>
            <p:ph type="title"/>
          </p:nvPr>
        </p:nvSpPr>
        <p:spPr/>
        <p:txBody>
          <a:bodyPr>
            <a:normAutofit/>
          </a:bodyPr>
          <a:lstStyle/>
          <a:p>
            <a:r>
              <a:rPr lang="nl-NL" sz="3200" dirty="0"/>
              <a:t>Leerdoelen en programma</a:t>
            </a:r>
          </a:p>
        </p:txBody>
      </p:sp>
      <p:sp>
        <p:nvSpPr>
          <p:cNvPr id="3" name="Tijdelijke aanduiding voor inhoud 2">
            <a:extLst>
              <a:ext uri="{FF2B5EF4-FFF2-40B4-BE49-F238E27FC236}">
                <a16:creationId xmlns:a16="http://schemas.microsoft.com/office/drawing/2014/main" id="{90847224-1E40-EC42-8BF3-D51CF5018D44}"/>
              </a:ext>
            </a:extLst>
          </p:cNvPr>
          <p:cNvSpPr>
            <a:spLocks noGrp="1"/>
          </p:cNvSpPr>
          <p:nvPr>
            <p:ph idx="1"/>
          </p:nvPr>
        </p:nvSpPr>
        <p:spPr/>
        <p:txBody>
          <a:bodyPr>
            <a:normAutofit/>
          </a:bodyPr>
          <a:lstStyle/>
          <a:p>
            <a:r>
              <a:rPr lang="nl-NL" sz="1800" dirty="0"/>
              <a:t>Begrippenlijst</a:t>
            </a:r>
          </a:p>
          <a:p>
            <a:r>
              <a:rPr lang="nl-NL" sz="1800" dirty="0"/>
              <a:t>Je kunt uitleggen hoe veranderen werkt</a:t>
            </a:r>
          </a:p>
          <a:p>
            <a:r>
              <a:rPr lang="nl-NL" sz="1800" dirty="0"/>
              <a:t>Je kunt uitleggen wat de fysiologische werking is van alcohol en drugs en vanuit het GVO model interventies bedenken voor de doelgroep 14-18 jaar</a:t>
            </a:r>
          </a:p>
          <a:p>
            <a:r>
              <a:rPr lang="nl-NL" sz="1800" dirty="0"/>
              <a:t>Hulpvraag Amerika</a:t>
            </a:r>
          </a:p>
          <a:p>
            <a:r>
              <a:rPr lang="nl-NL" sz="1800" dirty="0" err="1"/>
              <a:t>Workout</a:t>
            </a:r>
            <a:r>
              <a:rPr lang="nl-NL" sz="1800" dirty="0"/>
              <a:t> Carlijn, Elena, Sjoerd, Maaike</a:t>
            </a:r>
          </a:p>
        </p:txBody>
      </p:sp>
    </p:spTree>
    <p:extLst>
      <p:ext uri="{BB962C8B-B14F-4D97-AF65-F5344CB8AC3E}">
        <p14:creationId xmlns:p14="http://schemas.microsoft.com/office/powerpoint/2010/main" val="2576158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3">
            <a:extLst>
              <a:ext uri="{FF2B5EF4-FFF2-40B4-BE49-F238E27FC236}">
                <a16:creationId xmlns:a16="http://schemas.microsoft.com/office/drawing/2014/main" id="{DDC45FD9-1686-454B-8A83-DCD93C71D32D}"/>
              </a:ext>
            </a:extLst>
          </p:cNvPr>
          <p:cNvGraphicFramePr>
            <a:graphicFrameLocks noGrp="1"/>
          </p:cNvGraphicFramePr>
          <p:nvPr>
            <p:extLst>
              <p:ext uri="{D42A27DB-BD31-4B8C-83A1-F6EECF244321}">
                <p14:modId xmlns:p14="http://schemas.microsoft.com/office/powerpoint/2010/main" val="3199347466"/>
              </p:ext>
            </p:extLst>
          </p:nvPr>
        </p:nvGraphicFramePr>
        <p:xfrm>
          <a:off x="2647507" y="0"/>
          <a:ext cx="7857459" cy="6808624"/>
        </p:xfrm>
        <a:graphic>
          <a:graphicData uri="http://schemas.openxmlformats.org/drawingml/2006/table">
            <a:tbl>
              <a:tblPr firstRow="1" firstCol="1" bandRow="1">
                <a:tableStyleId>{5C22544A-7EE6-4342-B048-85BDC9FD1C3A}</a:tableStyleId>
              </a:tblPr>
              <a:tblGrid>
                <a:gridCol w="2197218">
                  <a:extLst>
                    <a:ext uri="{9D8B030D-6E8A-4147-A177-3AD203B41FA5}">
                      <a16:colId xmlns:a16="http://schemas.microsoft.com/office/drawing/2014/main" val="3741012069"/>
                    </a:ext>
                  </a:extLst>
                </a:gridCol>
                <a:gridCol w="5660241">
                  <a:extLst>
                    <a:ext uri="{9D8B030D-6E8A-4147-A177-3AD203B41FA5}">
                      <a16:colId xmlns:a16="http://schemas.microsoft.com/office/drawing/2014/main" val="249976307"/>
                    </a:ext>
                  </a:extLst>
                </a:gridCol>
              </a:tblGrid>
              <a:tr h="184784">
                <a:tc gridSpan="2">
                  <a:txBody>
                    <a:bodyPr/>
                    <a:lstStyle/>
                    <a:p>
                      <a:pPr algn="ctr">
                        <a:tabLst>
                          <a:tab pos="180340" algn="l"/>
                        </a:tabLst>
                      </a:pPr>
                      <a:br>
                        <a:rPr lang="nl-NL" sz="900" dirty="0">
                          <a:effectLst/>
                        </a:rPr>
                      </a:br>
                      <a:r>
                        <a:rPr lang="nl-NL" sz="900" dirty="0">
                          <a:effectLst/>
                        </a:rPr>
                        <a:t>Begrippen lifestyle</a:t>
                      </a:r>
                      <a:endParaRPr lang="nl-NL" sz="900" dirty="0">
                        <a:effectLst/>
                        <a:latin typeface="Arial" panose="020B0604020202020204" pitchFamily="34" charset="0"/>
                        <a:ea typeface="Calibri" panose="020F0502020204030204" pitchFamily="34" charset="0"/>
                        <a:cs typeface="Times New Roman" panose="02020603050405020304" pitchFamily="18" charset="0"/>
                      </a:endParaRPr>
                    </a:p>
                  </a:txBody>
                  <a:tcPr marL="34024" marR="34024" marT="0" marB="0" anchor="ctr"/>
                </a:tc>
                <a:tc hMerge="1">
                  <a:txBody>
                    <a:bodyPr/>
                    <a:lstStyle/>
                    <a:p>
                      <a:endParaRPr lang="nl-NL"/>
                    </a:p>
                  </a:txBody>
                  <a:tcPr/>
                </a:tc>
                <a:extLst>
                  <a:ext uri="{0D108BD9-81ED-4DB2-BD59-A6C34878D82A}">
                    <a16:rowId xmlns:a16="http://schemas.microsoft.com/office/drawing/2014/main" val="4163533257"/>
                  </a:ext>
                </a:extLst>
              </a:tr>
              <a:tr h="142098">
                <a:tc>
                  <a:txBody>
                    <a:bodyPr/>
                    <a:lstStyle/>
                    <a:p>
                      <a:pPr algn="ctr">
                        <a:tabLst>
                          <a:tab pos="180340" algn="l"/>
                        </a:tabLst>
                      </a:pPr>
                      <a:r>
                        <a:rPr lang="nl-NL" sz="900">
                          <a:effectLst/>
                        </a:rPr>
                        <a:t>Begrip</a:t>
                      </a:r>
                      <a:endParaRPr lang="nl-NL" sz="900">
                        <a:effectLst/>
                        <a:latin typeface="Arial" panose="020B0604020202020204" pitchFamily="34" charset="0"/>
                        <a:ea typeface="Calibri" panose="020F0502020204030204" pitchFamily="34" charset="0"/>
                        <a:cs typeface="Times New Roman" panose="02020603050405020304" pitchFamily="18" charset="0"/>
                      </a:endParaRPr>
                    </a:p>
                  </a:txBody>
                  <a:tcPr marL="34024" marR="34024" marT="0" marB="0" anchor="ctr"/>
                </a:tc>
                <a:tc>
                  <a:txBody>
                    <a:bodyPr/>
                    <a:lstStyle/>
                    <a:p>
                      <a:pPr algn="ctr">
                        <a:tabLst>
                          <a:tab pos="180340" algn="l"/>
                        </a:tabLst>
                      </a:pPr>
                      <a:r>
                        <a:rPr lang="nl-NL" sz="900">
                          <a:effectLst/>
                        </a:rPr>
                        <a:t>Toelichting</a:t>
                      </a:r>
                      <a:endParaRPr lang="nl-NL" sz="900">
                        <a:effectLst/>
                        <a:latin typeface="Arial" panose="020B0604020202020204" pitchFamily="34" charset="0"/>
                        <a:ea typeface="Calibri" panose="020F0502020204030204" pitchFamily="34" charset="0"/>
                        <a:cs typeface="Times New Roman" panose="02020603050405020304" pitchFamily="18" charset="0"/>
                      </a:endParaRPr>
                    </a:p>
                  </a:txBody>
                  <a:tcPr marL="34024" marR="34024" marT="0" marB="0" anchor="ctr"/>
                </a:tc>
                <a:extLst>
                  <a:ext uri="{0D108BD9-81ED-4DB2-BD59-A6C34878D82A}">
                    <a16:rowId xmlns:a16="http://schemas.microsoft.com/office/drawing/2014/main" val="2673804648"/>
                  </a:ext>
                </a:extLst>
              </a:tr>
              <a:tr h="3233718">
                <a:tc>
                  <a:txBody>
                    <a:bodyPr/>
                    <a:lstStyle/>
                    <a:p>
                      <a:pPr>
                        <a:spcBef>
                          <a:spcPts val="200"/>
                        </a:spcBef>
                        <a:spcAft>
                          <a:spcPts val="200"/>
                        </a:spcAft>
                        <a:tabLst>
                          <a:tab pos="180340" algn="l"/>
                        </a:tabLst>
                      </a:pPr>
                      <a:r>
                        <a:rPr lang="nl-NL" sz="900" dirty="0">
                          <a:effectLst/>
                        </a:rPr>
                        <a:t>Anatomie &amp; fysiologie </a:t>
                      </a:r>
                      <a:endParaRPr lang="nl-NL" sz="900" dirty="0">
                        <a:effectLst/>
                        <a:latin typeface="Arial" panose="020B0604020202020204" pitchFamily="34" charset="0"/>
                        <a:ea typeface="Calibri" panose="020F0502020204030204" pitchFamily="34" charset="0"/>
                        <a:cs typeface="Times New Roman" panose="02020603050405020304" pitchFamily="18" charset="0"/>
                      </a:endParaRPr>
                    </a:p>
                  </a:txBody>
                  <a:tcPr marL="34024" marR="34024" marT="0" marB="0" anchor="ctr"/>
                </a:tc>
                <a:tc>
                  <a:txBody>
                    <a:bodyPr/>
                    <a:lstStyle/>
                    <a:p>
                      <a:pPr>
                        <a:spcBef>
                          <a:spcPts val="200"/>
                        </a:spcBef>
                        <a:spcAft>
                          <a:spcPts val="200"/>
                        </a:spcAft>
                        <a:tabLst>
                          <a:tab pos="180340" algn="l"/>
                        </a:tabLst>
                      </a:pPr>
                      <a:r>
                        <a:rPr lang="nl-NL" sz="900" dirty="0">
                          <a:effectLst/>
                        </a:rPr>
                        <a:t>Je kunt de bouw, de functies, werking en eigenschappen van onderstaande stelsels benoemen;</a:t>
                      </a:r>
                    </a:p>
                    <a:p>
                      <a:pPr marL="228600">
                        <a:spcBef>
                          <a:spcPts val="200"/>
                        </a:spcBef>
                        <a:spcAft>
                          <a:spcPts val="200"/>
                        </a:spcAft>
                        <a:tabLst>
                          <a:tab pos="180340" algn="l"/>
                        </a:tabLst>
                      </a:pPr>
                      <a:r>
                        <a:rPr lang="nl-NL" sz="900" dirty="0">
                          <a:effectLst/>
                        </a:rPr>
                        <a:t>Bloedvatenstelsel:</a:t>
                      </a:r>
                    </a:p>
                    <a:p>
                      <a:pPr marL="342900" lvl="0" indent="-342900">
                        <a:spcBef>
                          <a:spcPts val="200"/>
                        </a:spcBef>
                        <a:spcAft>
                          <a:spcPts val="200"/>
                        </a:spcAft>
                        <a:buFont typeface="Symbol" pitchFamily="2" charset="2"/>
                        <a:buChar char=""/>
                        <a:tabLst>
                          <a:tab pos="180340" algn="l"/>
                        </a:tabLst>
                      </a:pPr>
                      <a:r>
                        <a:rPr lang="nl-NL" sz="900" dirty="0">
                          <a:effectLst/>
                        </a:rPr>
                        <a:t>Delen van het bloedvatenstelsel kunnen noemen en de stroomrichting van het bloed daarin kunnen aangeven. </a:t>
                      </a:r>
                    </a:p>
                    <a:p>
                      <a:pPr marL="342900" lvl="0" indent="-342900">
                        <a:spcBef>
                          <a:spcPts val="200"/>
                        </a:spcBef>
                        <a:spcAft>
                          <a:spcPts val="200"/>
                        </a:spcAft>
                        <a:buFont typeface="Symbol" pitchFamily="2" charset="2"/>
                        <a:buChar char=""/>
                        <a:tabLst>
                          <a:tab pos="180340" algn="l"/>
                        </a:tabLst>
                      </a:pPr>
                      <a:r>
                        <a:rPr lang="nl-NL" sz="900" dirty="0">
                          <a:effectLst/>
                        </a:rPr>
                        <a:t>In de verschillende delen van het bloedvatenstelsel het zuurstofgehalte aan kunnen geven. </a:t>
                      </a:r>
                    </a:p>
                    <a:p>
                      <a:pPr marL="342900" lvl="0" indent="-342900">
                        <a:spcBef>
                          <a:spcPts val="200"/>
                        </a:spcBef>
                        <a:spcAft>
                          <a:spcPts val="200"/>
                        </a:spcAft>
                        <a:buFont typeface="Symbol" pitchFamily="2" charset="2"/>
                        <a:buChar char=""/>
                        <a:tabLst>
                          <a:tab pos="180340" algn="l"/>
                        </a:tabLst>
                      </a:pPr>
                      <a:r>
                        <a:rPr lang="nl-NL" sz="900" dirty="0">
                          <a:effectLst/>
                        </a:rPr>
                        <a:t>Drie typen bloedvaten kunnen noemen met hun kenmerken en functies. </a:t>
                      </a:r>
                    </a:p>
                    <a:p>
                      <a:pPr marL="342900" lvl="0" indent="-342900">
                        <a:spcBef>
                          <a:spcPts val="200"/>
                        </a:spcBef>
                        <a:spcAft>
                          <a:spcPts val="200"/>
                        </a:spcAft>
                        <a:buFont typeface="Symbol" pitchFamily="2" charset="2"/>
                        <a:buChar char=""/>
                        <a:tabLst>
                          <a:tab pos="180340" algn="l"/>
                        </a:tabLst>
                      </a:pPr>
                      <a:r>
                        <a:rPr lang="nl-NL" sz="900" dirty="0">
                          <a:effectLst/>
                        </a:rPr>
                        <a:t>Delen van het hart kunnen noemen met hun kenmerken en functies. </a:t>
                      </a:r>
                    </a:p>
                    <a:p>
                      <a:pPr marL="342900" lvl="0" indent="-342900">
                        <a:spcBef>
                          <a:spcPts val="200"/>
                        </a:spcBef>
                        <a:spcAft>
                          <a:spcPts val="200"/>
                        </a:spcAft>
                        <a:buFont typeface="Symbol" pitchFamily="2" charset="2"/>
                        <a:buChar char=""/>
                        <a:tabLst>
                          <a:tab pos="180340" algn="l"/>
                        </a:tabLst>
                      </a:pPr>
                      <a:r>
                        <a:rPr lang="nl-NL" sz="900" dirty="0">
                          <a:effectLst/>
                        </a:rPr>
                        <a:t>De werking van het hart kunnen beschrijven</a:t>
                      </a:r>
                    </a:p>
                    <a:p>
                      <a:pPr>
                        <a:spcBef>
                          <a:spcPts val="200"/>
                        </a:spcBef>
                        <a:spcAft>
                          <a:spcPts val="200"/>
                        </a:spcAft>
                        <a:tabLst>
                          <a:tab pos="180340" algn="l"/>
                        </a:tabLst>
                      </a:pPr>
                      <a:r>
                        <a:rPr lang="nl-NL" sz="900" dirty="0">
                          <a:effectLst/>
                        </a:rPr>
                        <a:t>Ademhalingsstelsel</a:t>
                      </a:r>
                    </a:p>
                    <a:p>
                      <a:pPr marL="342900" lvl="0" indent="-342900">
                        <a:spcBef>
                          <a:spcPts val="200"/>
                        </a:spcBef>
                        <a:spcAft>
                          <a:spcPts val="200"/>
                        </a:spcAft>
                        <a:buFont typeface="Symbol" pitchFamily="2" charset="2"/>
                        <a:buChar char=""/>
                        <a:tabLst>
                          <a:tab pos="180340" algn="l"/>
                        </a:tabLst>
                      </a:pPr>
                      <a:r>
                        <a:rPr lang="nl-NL" sz="900" dirty="0">
                          <a:effectLst/>
                        </a:rPr>
                        <a:t>Je kunt uitleggen hoe het ademhalingsstelsel werkt</a:t>
                      </a:r>
                    </a:p>
                    <a:p>
                      <a:pPr marL="342900" lvl="0" indent="-342900">
                        <a:spcBef>
                          <a:spcPts val="200"/>
                        </a:spcBef>
                        <a:spcAft>
                          <a:spcPts val="200"/>
                        </a:spcAft>
                        <a:buFont typeface="Symbol" pitchFamily="2" charset="2"/>
                        <a:buChar char=""/>
                        <a:tabLst>
                          <a:tab pos="180340" algn="l"/>
                        </a:tabLst>
                      </a:pPr>
                      <a:r>
                        <a:rPr lang="nl-NL" sz="900" dirty="0">
                          <a:effectLst/>
                        </a:rPr>
                        <a:t>Je kunt de verschillende onderdelen van het ademhalingsstelsel benoemen.</a:t>
                      </a:r>
                    </a:p>
                    <a:p>
                      <a:pPr marL="342900" lvl="0" indent="-342900">
                        <a:spcBef>
                          <a:spcPts val="200"/>
                        </a:spcBef>
                        <a:spcAft>
                          <a:spcPts val="200"/>
                        </a:spcAft>
                        <a:buFont typeface="Symbol" pitchFamily="2" charset="2"/>
                        <a:buChar char=""/>
                        <a:tabLst>
                          <a:tab pos="180340" algn="l"/>
                        </a:tabLst>
                      </a:pPr>
                      <a:r>
                        <a:rPr lang="nl-NL" sz="900" dirty="0">
                          <a:effectLst/>
                        </a:rPr>
                        <a:t>Je weet hoe de gasuitwisseling werkt.</a:t>
                      </a:r>
                    </a:p>
                    <a:p>
                      <a:pPr>
                        <a:spcBef>
                          <a:spcPts val="200"/>
                        </a:spcBef>
                        <a:spcAft>
                          <a:spcPts val="200"/>
                        </a:spcAft>
                        <a:tabLst>
                          <a:tab pos="180340" algn="l"/>
                        </a:tabLst>
                      </a:pPr>
                      <a:r>
                        <a:rPr lang="nl-NL" sz="900" dirty="0">
                          <a:effectLst/>
                        </a:rPr>
                        <a:t>Beweegapparaat en zenuwstelsel. </a:t>
                      </a:r>
                    </a:p>
                    <a:p>
                      <a:pPr marL="342900" lvl="0" indent="-342900">
                        <a:spcBef>
                          <a:spcPts val="200"/>
                        </a:spcBef>
                        <a:spcAft>
                          <a:spcPts val="200"/>
                        </a:spcAft>
                        <a:buFont typeface="Symbol" pitchFamily="2" charset="2"/>
                        <a:buChar char=""/>
                        <a:tabLst>
                          <a:tab pos="180340" algn="l"/>
                        </a:tabLst>
                      </a:pPr>
                      <a:r>
                        <a:rPr lang="nl-NL" sz="900" dirty="0">
                          <a:effectLst/>
                        </a:rPr>
                        <a:t>Je kunt de verschillende onderdelen van het bewegingsapparaat benoemen.</a:t>
                      </a:r>
                    </a:p>
                    <a:p>
                      <a:pPr marL="342900" lvl="0" indent="-342900">
                        <a:spcBef>
                          <a:spcPts val="200"/>
                        </a:spcBef>
                        <a:spcAft>
                          <a:spcPts val="200"/>
                        </a:spcAft>
                        <a:buFont typeface="Symbol" pitchFamily="2" charset="2"/>
                        <a:buChar char=""/>
                        <a:tabLst>
                          <a:tab pos="180340" algn="l"/>
                        </a:tabLst>
                      </a:pPr>
                      <a:r>
                        <a:rPr lang="nl-NL" sz="900" dirty="0">
                          <a:effectLst/>
                        </a:rPr>
                        <a:t>Je kent het verschil tussen de verschillende spierweefsels</a:t>
                      </a:r>
                    </a:p>
                    <a:p>
                      <a:pPr marL="342900" lvl="0" indent="-342900">
                        <a:spcBef>
                          <a:spcPts val="200"/>
                        </a:spcBef>
                        <a:spcAft>
                          <a:spcPts val="200"/>
                        </a:spcAft>
                        <a:buFont typeface="Symbol" pitchFamily="2" charset="2"/>
                        <a:buChar char=""/>
                        <a:tabLst>
                          <a:tab pos="180340" algn="l"/>
                        </a:tabLst>
                      </a:pPr>
                      <a:r>
                        <a:rPr lang="nl-NL" sz="900" dirty="0">
                          <a:effectLst/>
                        </a:rPr>
                        <a:t>Je kunt de verschillende onderdelen van het zenuwstelstel benoemen met de functie. </a:t>
                      </a:r>
                    </a:p>
                    <a:p>
                      <a:pPr marL="342900" lvl="0" indent="-342900">
                        <a:spcBef>
                          <a:spcPts val="200"/>
                        </a:spcBef>
                        <a:spcAft>
                          <a:spcPts val="200"/>
                        </a:spcAft>
                        <a:buFont typeface="Symbol" pitchFamily="2" charset="2"/>
                        <a:buChar char=""/>
                        <a:tabLst>
                          <a:tab pos="180340" algn="l"/>
                        </a:tabLst>
                      </a:pPr>
                      <a:r>
                        <a:rPr lang="nl-NL" sz="900" dirty="0">
                          <a:effectLst/>
                        </a:rPr>
                        <a:t>Je kent de functie van de verschillende zenuwcellen toelichten.</a:t>
                      </a:r>
                      <a:endParaRPr lang="nl-NL" sz="900" dirty="0">
                        <a:effectLst/>
                        <a:latin typeface="Arial" panose="020B0604020202020204" pitchFamily="34" charset="0"/>
                        <a:ea typeface="Calibri" panose="020F0502020204030204" pitchFamily="34" charset="0"/>
                        <a:cs typeface="Times New Roman" panose="02020603050405020304" pitchFamily="18" charset="0"/>
                      </a:endParaRPr>
                    </a:p>
                  </a:txBody>
                  <a:tcPr marL="34024" marR="34024" marT="0" marB="0" anchor="ctr"/>
                </a:tc>
                <a:extLst>
                  <a:ext uri="{0D108BD9-81ED-4DB2-BD59-A6C34878D82A}">
                    <a16:rowId xmlns:a16="http://schemas.microsoft.com/office/drawing/2014/main" val="3346962828"/>
                  </a:ext>
                </a:extLst>
              </a:tr>
              <a:tr h="585149">
                <a:tc>
                  <a:txBody>
                    <a:bodyPr/>
                    <a:lstStyle/>
                    <a:p>
                      <a:pPr>
                        <a:spcBef>
                          <a:spcPts val="200"/>
                        </a:spcBef>
                        <a:spcAft>
                          <a:spcPts val="200"/>
                        </a:spcAft>
                        <a:tabLst>
                          <a:tab pos="180340" algn="l"/>
                        </a:tabLst>
                      </a:pPr>
                      <a:r>
                        <a:rPr lang="nl-NL" sz="900">
                          <a:effectLst/>
                        </a:rPr>
                        <a:t>Pathologie/ziekteleer</a:t>
                      </a:r>
                      <a:endParaRPr lang="nl-NL" sz="900">
                        <a:effectLst/>
                        <a:latin typeface="Arial" panose="020B0604020202020204" pitchFamily="34" charset="0"/>
                        <a:ea typeface="Calibri" panose="020F0502020204030204" pitchFamily="34" charset="0"/>
                        <a:cs typeface="Times New Roman" panose="02020603050405020304" pitchFamily="18" charset="0"/>
                      </a:endParaRPr>
                    </a:p>
                  </a:txBody>
                  <a:tcPr marL="34024" marR="34024" marT="0" marB="0" anchor="ctr"/>
                </a:tc>
                <a:tc>
                  <a:txBody>
                    <a:bodyPr/>
                    <a:lstStyle/>
                    <a:p>
                      <a:pPr>
                        <a:spcBef>
                          <a:spcPts val="200"/>
                        </a:spcBef>
                        <a:spcAft>
                          <a:spcPts val="200"/>
                        </a:spcAft>
                        <a:tabLst>
                          <a:tab pos="180340" algn="l"/>
                        </a:tabLst>
                      </a:pPr>
                      <a:r>
                        <a:rPr lang="nl-NL" sz="900" dirty="0">
                          <a:effectLst/>
                        </a:rPr>
                        <a:t>Je kunt toelichten wat het begrip pathologie omvat.</a:t>
                      </a:r>
                    </a:p>
                    <a:p>
                      <a:pPr>
                        <a:spcBef>
                          <a:spcPts val="200"/>
                        </a:spcBef>
                        <a:spcAft>
                          <a:spcPts val="200"/>
                        </a:spcAft>
                        <a:tabLst>
                          <a:tab pos="180340" algn="l"/>
                        </a:tabLst>
                      </a:pPr>
                      <a:r>
                        <a:rPr lang="nl-NL" sz="900" dirty="0">
                          <a:effectLst/>
                        </a:rPr>
                        <a:t>Je kunt uitleggen wat homeostase is. Je kunt de verbinding leggen naar anatomie en fysiologie.</a:t>
                      </a:r>
                    </a:p>
                    <a:p>
                      <a:pPr>
                        <a:spcBef>
                          <a:spcPts val="200"/>
                        </a:spcBef>
                        <a:spcAft>
                          <a:spcPts val="200"/>
                        </a:spcAft>
                        <a:tabLst>
                          <a:tab pos="180340" algn="l"/>
                        </a:tabLst>
                      </a:pPr>
                      <a:r>
                        <a:rPr lang="nl-NL" sz="900" dirty="0">
                          <a:effectLst/>
                        </a:rPr>
                        <a:t>Je weet wat welvaartziektes zijn en kunt toelichten hoe homestase wordt verstoord door een ongezonde leefstijl</a:t>
                      </a:r>
                      <a:endParaRPr lang="nl-NL" sz="900" dirty="0">
                        <a:effectLst/>
                        <a:latin typeface="Arial" panose="020B0604020202020204" pitchFamily="34" charset="0"/>
                        <a:ea typeface="Calibri" panose="020F0502020204030204" pitchFamily="34" charset="0"/>
                        <a:cs typeface="Times New Roman" panose="02020603050405020304" pitchFamily="18" charset="0"/>
                      </a:endParaRPr>
                    </a:p>
                  </a:txBody>
                  <a:tcPr marL="34024" marR="34024" marT="0" marB="0" anchor="ctr"/>
                </a:tc>
                <a:extLst>
                  <a:ext uri="{0D108BD9-81ED-4DB2-BD59-A6C34878D82A}">
                    <a16:rowId xmlns:a16="http://schemas.microsoft.com/office/drawing/2014/main" val="3860697830"/>
                  </a:ext>
                </a:extLst>
              </a:tr>
              <a:tr h="369568">
                <a:tc>
                  <a:txBody>
                    <a:bodyPr/>
                    <a:lstStyle/>
                    <a:p>
                      <a:pPr>
                        <a:spcBef>
                          <a:spcPts val="200"/>
                        </a:spcBef>
                        <a:spcAft>
                          <a:spcPts val="200"/>
                        </a:spcAft>
                        <a:tabLst>
                          <a:tab pos="180340" algn="l"/>
                        </a:tabLst>
                      </a:pPr>
                      <a:r>
                        <a:rPr lang="nl-NL" sz="900">
                          <a:effectLst/>
                        </a:rPr>
                        <a:t>Voedingsleer in de praktijk</a:t>
                      </a:r>
                      <a:endParaRPr lang="nl-NL" sz="900">
                        <a:effectLst/>
                        <a:latin typeface="Arial" panose="020B0604020202020204" pitchFamily="34" charset="0"/>
                        <a:ea typeface="Calibri" panose="020F0502020204030204" pitchFamily="34" charset="0"/>
                        <a:cs typeface="Times New Roman" panose="02020603050405020304" pitchFamily="18" charset="0"/>
                      </a:endParaRPr>
                    </a:p>
                  </a:txBody>
                  <a:tcPr marL="34024" marR="34024" marT="0" marB="0"/>
                </a:tc>
                <a:tc>
                  <a:txBody>
                    <a:bodyPr/>
                    <a:lstStyle/>
                    <a:p>
                      <a:pPr>
                        <a:spcBef>
                          <a:spcPts val="200"/>
                        </a:spcBef>
                        <a:spcAft>
                          <a:spcPts val="200"/>
                        </a:spcAft>
                        <a:tabLst>
                          <a:tab pos="180340" algn="l"/>
                        </a:tabLst>
                      </a:pPr>
                      <a:r>
                        <a:rPr lang="nl-NL" sz="900" dirty="0">
                          <a:effectLst/>
                        </a:rPr>
                        <a:t>Korte terugblik op lesstof uit eerdere leerjarenschijf van vijf, koolhydraten, eiwitten, vetten. Vitamines en mineralen. Je kunt een relatie leggen naar producten en weet hoe je met een beperkt budget kunt koken.</a:t>
                      </a:r>
                      <a:endParaRPr lang="nl-NL" sz="900" dirty="0">
                        <a:effectLst/>
                        <a:latin typeface="Arial" panose="020B0604020202020204" pitchFamily="34" charset="0"/>
                        <a:ea typeface="Calibri" panose="020F0502020204030204" pitchFamily="34" charset="0"/>
                        <a:cs typeface="Times New Roman" panose="02020603050405020304" pitchFamily="18" charset="0"/>
                      </a:endParaRPr>
                    </a:p>
                  </a:txBody>
                  <a:tcPr marL="34024" marR="34024" marT="0" marB="0"/>
                </a:tc>
                <a:extLst>
                  <a:ext uri="{0D108BD9-81ED-4DB2-BD59-A6C34878D82A}">
                    <a16:rowId xmlns:a16="http://schemas.microsoft.com/office/drawing/2014/main" val="278269156"/>
                  </a:ext>
                </a:extLst>
              </a:tr>
              <a:tr h="1293487">
                <a:tc>
                  <a:txBody>
                    <a:bodyPr/>
                    <a:lstStyle/>
                    <a:p>
                      <a:pPr>
                        <a:spcBef>
                          <a:spcPts val="200"/>
                        </a:spcBef>
                        <a:spcAft>
                          <a:spcPts val="200"/>
                        </a:spcAft>
                        <a:tabLst>
                          <a:tab pos="180340" algn="l"/>
                        </a:tabLst>
                      </a:pPr>
                      <a:r>
                        <a:rPr lang="nl-NL" sz="900">
                          <a:effectLst/>
                        </a:rPr>
                        <a:t>Slaap en fysiologische werking in het lichaam</a:t>
                      </a:r>
                      <a:endParaRPr lang="nl-NL" sz="900">
                        <a:effectLst/>
                        <a:latin typeface="Arial" panose="020B0604020202020204" pitchFamily="34" charset="0"/>
                        <a:ea typeface="Calibri" panose="020F0502020204030204" pitchFamily="34" charset="0"/>
                        <a:cs typeface="Times New Roman" panose="02020603050405020304" pitchFamily="18" charset="0"/>
                      </a:endParaRPr>
                    </a:p>
                  </a:txBody>
                  <a:tcPr marL="34024" marR="34024" marT="0" marB="0" anchor="ctr"/>
                </a:tc>
                <a:tc>
                  <a:txBody>
                    <a:bodyPr/>
                    <a:lstStyle/>
                    <a:p>
                      <a:pPr>
                        <a:spcBef>
                          <a:spcPts val="200"/>
                        </a:spcBef>
                        <a:spcAft>
                          <a:spcPts val="200"/>
                        </a:spcAft>
                        <a:tabLst>
                          <a:tab pos="180340" algn="l"/>
                        </a:tabLst>
                      </a:pPr>
                      <a:r>
                        <a:rPr lang="nl-NL" sz="900" dirty="0">
                          <a:effectLst/>
                        </a:rPr>
                        <a:t>Je begrijpt het belang van impact van slaap op de gezondheid.</a:t>
                      </a:r>
                    </a:p>
                    <a:p>
                      <a:pPr>
                        <a:spcBef>
                          <a:spcPts val="200"/>
                        </a:spcBef>
                        <a:spcAft>
                          <a:spcPts val="200"/>
                        </a:spcAft>
                        <a:tabLst>
                          <a:tab pos="180340" algn="l"/>
                        </a:tabLst>
                      </a:pPr>
                      <a:r>
                        <a:rPr lang="nl-NL" sz="900" dirty="0">
                          <a:effectLst/>
                        </a:rPr>
                        <a:t>Je weet wat de richtlijnen zijn op het gebied van slaap.</a:t>
                      </a:r>
                    </a:p>
                    <a:p>
                      <a:pPr>
                        <a:spcBef>
                          <a:spcPts val="200"/>
                        </a:spcBef>
                        <a:spcAft>
                          <a:spcPts val="200"/>
                        </a:spcAft>
                        <a:tabLst>
                          <a:tab pos="180340" algn="l"/>
                        </a:tabLst>
                      </a:pPr>
                      <a:r>
                        <a:rPr lang="nl-NL" sz="900" dirty="0">
                          <a:effectLst/>
                        </a:rPr>
                        <a:t>Je kunt de verschillende fases van slaap benoemen.</a:t>
                      </a:r>
                    </a:p>
                    <a:p>
                      <a:pPr>
                        <a:spcBef>
                          <a:spcPts val="200"/>
                        </a:spcBef>
                        <a:spcAft>
                          <a:spcPts val="200"/>
                        </a:spcAft>
                        <a:tabLst>
                          <a:tab pos="180340" algn="l"/>
                        </a:tabLst>
                      </a:pPr>
                      <a:r>
                        <a:rPr lang="nl-NL" sz="900" dirty="0">
                          <a:effectLst/>
                        </a:rPr>
                        <a:t>Je kunt de toelichten hoe slaap in het lichaam werken. Welke hormonen zijn betrokken en de rol van de biologische klok toelichten.</a:t>
                      </a:r>
                    </a:p>
                    <a:p>
                      <a:pPr>
                        <a:spcBef>
                          <a:spcPts val="200"/>
                        </a:spcBef>
                        <a:spcAft>
                          <a:spcPts val="200"/>
                        </a:spcAft>
                        <a:tabLst>
                          <a:tab pos="180340" algn="l"/>
                        </a:tabLst>
                      </a:pPr>
                      <a:r>
                        <a:rPr lang="nl-NL" sz="900" dirty="0">
                          <a:effectLst/>
                        </a:rPr>
                        <a:t>Je kunt benoemen wat de relatie is tussen slaap en voeding en beweging.</a:t>
                      </a:r>
                    </a:p>
                    <a:p>
                      <a:pPr>
                        <a:spcBef>
                          <a:spcPts val="200"/>
                        </a:spcBef>
                        <a:spcAft>
                          <a:spcPts val="200"/>
                        </a:spcAft>
                        <a:tabLst>
                          <a:tab pos="180340" algn="l"/>
                        </a:tabLst>
                      </a:pPr>
                      <a:r>
                        <a:rPr lang="nl-NL" sz="900" dirty="0">
                          <a:effectLst/>
                        </a:rPr>
                        <a:t>Je weet wat de do’s en </a:t>
                      </a:r>
                      <a:r>
                        <a:rPr lang="nl-NL" sz="900" dirty="0" err="1">
                          <a:effectLst/>
                        </a:rPr>
                        <a:t>don’ts</a:t>
                      </a:r>
                      <a:r>
                        <a:rPr lang="nl-NL" sz="900" dirty="0">
                          <a:effectLst/>
                        </a:rPr>
                        <a:t> zijn voor een goede nachtrust.</a:t>
                      </a:r>
                    </a:p>
                    <a:p>
                      <a:pPr>
                        <a:spcBef>
                          <a:spcPts val="200"/>
                        </a:spcBef>
                        <a:spcAft>
                          <a:spcPts val="200"/>
                        </a:spcAft>
                        <a:tabLst>
                          <a:tab pos="180340" algn="l"/>
                        </a:tabLst>
                      </a:pPr>
                      <a:r>
                        <a:rPr lang="nl-NL" sz="900" dirty="0">
                          <a:effectLst/>
                        </a:rPr>
                        <a:t>Je bent bekend welke hulpmiddelen er zijn om slaap in beeld te brengen en om in slaap te komen.</a:t>
                      </a:r>
                      <a:endParaRPr lang="nl-NL" sz="900" dirty="0">
                        <a:effectLst/>
                        <a:latin typeface="Arial" panose="020B0604020202020204" pitchFamily="34" charset="0"/>
                        <a:ea typeface="Calibri" panose="020F0502020204030204" pitchFamily="34" charset="0"/>
                        <a:cs typeface="Times New Roman" panose="02020603050405020304" pitchFamily="18" charset="0"/>
                      </a:endParaRPr>
                    </a:p>
                  </a:txBody>
                  <a:tcPr marL="34024" marR="34024" marT="0" marB="0" anchor="ctr"/>
                </a:tc>
                <a:extLst>
                  <a:ext uri="{0D108BD9-81ED-4DB2-BD59-A6C34878D82A}">
                    <a16:rowId xmlns:a16="http://schemas.microsoft.com/office/drawing/2014/main" val="3273290410"/>
                  </a:ext>
                </a:extLst>
              </a:tr>
              <a:tr h="615946">
                <a:tc>
                  <a:txBody>
                    <a:bodyPr/>
                    <a:lstStyle/>
                    <a:p>
                      <a:pPr>
                        <a:spcBef>
                          <a:spcPts val="200"/>
                        </a:spcBef>
                        <a:spcAft>
                          <a:spcPts val="200"/>
                        </a:spcAft>
                        <a:tabLst>
                          <a:tab pos="180340" algn="l"/>
                        </a:tabLst>
                      </a:pPr>
                      <a:r>
                        <a:rPr lang="nl-NL" sz="900">
                          <a:effectLst/>
                        </a:rPr>
                        <a:t>Stress en stressfysiologie </a:t>
                      </a:r>
                      <a:endParaRPr lang="nl-NL" sz="900">
                        <a:effectLst/>
                        <a:latin typeface="Arial" panose="020B0604020202020204" pitchFamily="34" charset="0"/>
                        <a:ea typeface="Calibri" panose="020F0502020204030204" pitchFamily="34" charset="0"/>
                        <a:cs typeface="Times New Roman" panose="02020603050405020304" pitchFamily="18" charset="0"/>
                      </a:endParaRPr>
                    </a:p>
                  </a:txBody>
                  <a:tcPr marL="34024" marR="34024" marT="0" marB="0" anchor="ctr"/>
                </a:tc>
                <a:tc>
                  <a:txBody>
                    <a:bodyPr/>
                    <a:lstStyle/>
                    <a:p>
                      <a:pPr>
                        <a:spcBef>
                          <a:spcPts val="200"/>
                        </a:spcBef>
                        <a:spcAft>
                          <a:spcPts val="200"/>
                        </a:spcAft>
                        <a:tabLst>
                          <a:tab pos="180340" algn="l"/>
                        </a:tabLst>
                      </a:pPr>
                      <a:r>
                        <a:rPr lang="nl-NL" sz="900" dirty="0">
                          <a:effectLst/>
                        </a:rPr>
                        <a:t>Je kent de oorzaken en gevolgen van stress op de korte en de lange termijn. Je weet wat er fysiologisch in het lichaam gebeurt.</a:t>
                      </a:r>
                    </a:p>
                    <a:p>
                      <a:pPr>
                        <a:spcBef>
                          <a:spcPts val="200"/>
                        </a:spcBef>
                        <a:spcAft>
                          <a:spcPts val="200"/>
                        </a:spcAft>
                        <a:tabLst>
                          <a:tab pos="180340" algn="l"/>
                        </a:tabLst>
                      </a:pPr>
                      <a:r>
                        <a:rPr lang="nl-NL" sz="900" dirty="0">
                          <a:effectLst/>
                        </a:rPr>
                        <a:t>Je kan de effecten en de werking uitleggen in het brein. Vanuit de hypothalamus, hypofyse, bijnieren, hypocampus, en de rol van cortisol. Relatie met de prefrontale cortex en de amygdala. Je kunt de relatie leggen tussen effecten van voeding en beweging op stress</a:t>
                      </a:r>
                      <a:endParaRPr lang="nl-NL" sz="900" dirty="0">
                        <a:effectLst/>
                        <a:latin typeface="Arial" panose="020B0604020202020204" pitchFamily="34" charset="0"/>
                        <a:ea typeface="Calibri" panose="020F0502020204030204" pitchFamily="34" charset="0"/>
                        <a:cs typeface="Times New Roman" panose="02020603050405020304" pitchFamily="18" charset="0"/>
                      </a:endParaRPr>
                    </a:p>
                  </a:txBody>
                  <a:tcPr marL="34024" marR="34024" marT="0" marB="0" anchor="ctr"/>
                </a:tc>
                <a:extLst>
                  <a:ext uri="{0D108BD9-81ED-4DB2-BD59-A6C34878D82A}">
                    <a16:rowId xmlns:a16="http://schemas.microsoft.com/office/drawing/2014/main" val="4290201619"/>
                  </a:ext>
                </a:extLst>
              </a:tr>
            </a:tbl>
          </a:graphicData>
        </a:graphic>
      </p:graphicFrame>
    </p:spTree>
    <p:extLst>
      <p:ext uri="{BB962C8B-B14F-4D97-AF65-F5344CB8AC3E}">
        <p14:creationId xmlns:p14="http://schemas.microsoft.com/office/powerpoint/2010/main" val="898213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B22F4186-3454-AA45-A899-62152314FA6E}"/>
              </a:ext>
            </a:extLst>
          </p:cNvPr>
          <p:cNvGraphicFramePr>
            <a:graphicFrameLocks noGrp="1"/>
          </p:cNvGraphicFramePr>
          <p:nvPr>
            <p:extLst>
              <p:ext uri="{D42A27DB-BD31-4B8C-83A1-F6EECF244321}">
                <p14:modId xmlns:p14="http://schemas.microsoft.com/office/powerpoint/2010/main" val="1669189001"/>
              </p:ext>
            </p:extLst>
          </p:nvPr>
        </p:nvGraphicFramePr>
        <p:xfrm>
          <a:off x="1600200" y="1012371"/>
          <a:ext cx="9209314" cy="4506686"/>
        </p:xfrm>
        <a:graphic>
          <a:graphicData uri="http://schemas.openxmlformats.org/drawingml/2006/table">
            <a:tbl>
              <a:tblPr firstRow="1" firstCol="1" bandRow="1">
                <a:tableStyleId>{5C22544A-7EE6-4342-B048-85BDC9FD1C3A}</a:tableStyleId>
              </a:tblPr>
              <a:tblGrid>
                <a:gridCol w="2575244">
                  <a:extLst>
                    <a:ext uri="{9D8B030D-6E8A-4147-A177-3AD203B41FA5}">
                      <a16:colId xmlns:a16="http://schemas.microsoft.com/office/drawing/2014/main" val="3124006554"/>
                    </a:ext>
                  </a:extLst>
                </a:gridCol>
                <a:gridCol w="6634070">
                  <a:extLst>
                    <a:ext uri="{9D8B030D-6E8A-4147-A177-3AD203B41FA5}">
                      <a16:colId xmlns:a16="http://schemas.microsoft.com/office/drawing/2014/main" val="622901338"/>
                    </a:ext>
                  </a:extLst>
                </a:gridCol>
              </a:tblGrid>
              <a:tr h="808892">
                <a:tc>
                  <a:txBody>
                    <a:bodyPr/>
                    <a:lstStyle/>
                    <a:p>
                      <a:pPr>
                        <a:spcBef>
                          <a:spcPts val="200"/>
                        </a:spcBef>
                        <a:spcAft>
                          <a:spcPts val="200"/>
                        </a:spcAft>
                        <a:tabLst>
                          <a:tab pos="180340" algn="l"/>
                        </a:tabLst>
                      </a:pPr>
                      <a:r>
                        <a:rPr lang="nl-NL" sz="1200" dirty="0">
                          <a:effectLst/>
                        </a:rPr>
                        <a:t>Alcohol en drugs</a:t>
                      </a:r>
                    </a:p>
                    <a:p>
                      <a:pPr>
                        <a:spcBef>
                          <a:spcPts val="200"/>
                        </a:spcBef>
                        <a:spcAft>
                          <a:spcPts val="200"/>
                        </a:spcAft>
                        <a:tabLst>
                          <a:tab pos="180340" algn="l"/>
                        </a:tabLst>
                      </a:pPr>
                      <a:r>
                        <a:rPr lang="nl-NL" sz="1200" dirty="0">
                          <a:effectLst/>
                        </a:rPr>
                        <a:t>	</a:t>
                      </a:r>
                      <a:endParaRPr lang="nl-NL"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Bef>
                          <a:spcPts val="200"/>
                        </a:spcBef>
                        <a:spcAft>
                          <a:spcPts val="200"/>
                        </a:spcAft>
                        <a:tabLst>
                          <a:tab pos="180340" algn="l"/>
                        </a:tabLst>
                      </a:pPr>
                      <a:r>
                        <a:rPr lang="nl-NL" sz="1200" dirty="0">
                          <a:effectLst/>
                        </a:rPr>
                        <a:t>Je begrijpt de effecten van alcohol en drugs op het lichaam (korte en lange termijn). Je weet wat er fysiologisch in het lichaam gebeurt.</a:t>
                      </a:r>
                      <a:endParaRPr lang="nl-NL"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17854649"/>
                  </a:ext>
                </a:extLst>
              </a:tr>
              <a:tr h="1733340">
                <a:tc>
                  <a:txBody>
                    <a:bodyPr/>
                    <a:lstStyle/>
                    <a:p>
                      <a:pPr>
                        <a:spcBef>
                          <a:spcPts val="200"/>
                        </a:spcBef>
                        <a:spcAft>
                          <a:spcPts val="200"/>
                        </a:spcAft>
                        <a:tabLst>
                          <a:tab pos="180340" algn="l"/>
                        </a:tabLst>
                      </a:pPr>
                      <a:r>
                        <a:rPr lang="nl-NL" sz="1200" dirty="0">
                          <a:effectLst/>
                        </a:rPr>
                        <a:t>Gezondheid, voorlichting en opvoeding 	(GVO model)</a:t>
                      </a:r>
                      <a:br>
                        <a:rPr lang="nl-NL" sz="1200" dirty="0">
                          <a:effectLst/>
                        </a:rPr>
                      </a:br>
                      <a:endParaRPr lang="nl-NL"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Bef>
                          <a:spcPts val="200"/>
                        </a:spcBef>
                        <a:spcAft>
                          <a:spcPts val="200"/>
                        </a:spcAft>
                        <a:tabLst>
                          <a:tab pos="180340" algn="l"/>
                        </a:tabLst>
                      </a:pPr>
                      <a:r>
                        <a:rPr lang="nl-NL" sz="1200" dirty="0">
                          <a:effectLst/>
                        </a:rPr>
                        <a:t>Je kan de volgende modellen uitleggen, toepassen en er voorbeelden van geven; GVO model (intentionele en faciliterende), ASE model</a:t>
                      </a:r>
                      <a:endParaRPr lang="nl-NL"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44261320"/>
                  </a:ext>
                </a:extLst>
              </a:tr>
              <a:tr h="1964454">
                <a:tc>
                  <a:txBody>
                    <a:bodyPr/>
                    <a:lstStyle/>
                    <a:p>
                      <a:pPr>
                        <a:spcBef>
                          <a:spcPts val="200"/>
                        </a:spcBef>
                        <a:spcAft>
                          <a:spcPts val="200"/>
                        </a:spcAft>
                        <a:tabLst>
                          <a:tab pos="180340" algn="l"/>
                        </a:tabLst>
                      </a:pPr>
                      <a:r>
                        <a:rPr lang="nl-NL" sz="1200">
                          <a:effectLst/>
                        </a:rPr>
                        <a:t>Ondervoeding en ondergewicht </a:t>
                      </a:r>
                    </a:p>
                    <a:p>
                      <a:pPr>
                        <a:spcBef>
                          <a:spcPts val="200"/>
                        </a:spcBef>
                        <a:spcAft>
                          <a:spcPts val="200"/>
                        </a:spcAft>
                        <a:tabLst>
                          <a:tab pos="180340" algn="l"/>
                        </a:tabLst>
                      </a:pPr>
                      <a:r>
                        <a:rPr lang="nl-NL" sz="1200">
                          <a:effectLst/>
                        </a:rPr>
                        <a:t>Overvoeding en overgewicht </a:t>
                      </a:r>
                    </a:p>
                    <a:p>
                      <a:pPr>
                        <a:spcBef>
                          <a:spcPts val="200"/>
                        </a:spcBef>
                        <a:spcAft>
                          <a:spcPts val="200"/>
                        </a:spcAft>
                        <a:tabLst>
                          <a:tab pos="180340" algn="l"/>
                        </a:tabLst>
                      </a:pPr>
                      <a:r>
                        <a:rPr lang="nl-NL" sz="1200">
                          <a:effectLst/>
                        </a:rPr>
                        <a:t> </a:t>
                      </a:r>
                      <a:endParaRPr lang="nl-NL"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Bef>
                          <a:spcPts val="200"/>
                        </a:spcBef>
                        <a:spcAft>
                          <a:spcPts val="200"/>
                        </a:spcAft>
                        <a:tabLst>
                          <a:tab pos="180340" algn="l"/>
                        </a:tabLst>
                      </a:pPr>
                      <a:r>
                        <a:rPr lang="nl-NL" sz="1200" dirty="0">
                          <a:effectLst/>
                        </a:rPr>
                        <a:t>Je kunt uitleggen wat optimale voeding is.</a:t>
                      </a:r>
                    </a:p>
                    <a:p>
                      <a:pPr>
                        <a:spcBef>
                          <a:spcPts val="200"/>
                        </a:spcBef>
                        <a:spcAft>
                          <a:spcPts val="200"/>
                        </a:spcAft>
                        <a:tabLst>
                          <a:tab pos="180340" algn="l"/>
                        </a:tabLst>
                      </a:pPr>
                      <a:r>
                        <a:rPr lang="nl-NL" sz="1200" dirty="0">
                          <a:effectLst/>
                        </a:rPr>
                        <a:t>Wat het begrippen ondervoeding en overgewicht uitleggen en ziektebeelden ten gevolge van ondervoeding en overgewicht benoemen. Tevens wat er op preventief vlak mogelijk is.</a:t>
                      </a:r>
                      <a:endParaRPr lang="nl-NL"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40240209"/>
                  </a:ext>
                </a:extLst>
              </a:tr>
            </a:tbl>
          </a:graphicData>
        </a:graphic>
      </p:graphicFrame>
    </p:spTree>
    <p:extLst>
      <p:ext uri="{BB962C8B-B14F-4D97-AF65-F5344CB8AC3E}">
        <p14:creationId xmlns:p14="http://schemas.microsoft.com/office/powerpoint/2010/main" val="3183326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Rectangle 13">
            <a:extLst>
              <a:ext uri="{FF2B5EF4-FFF2-40B4-BE49-F238E27FC236}">
                <a16:creationId xmlns:a16="http://schemas.microsoft.com/office/drawing/2014/main" id="{96646FC9-C66D-4EC7-8310-0DD4ACC49C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15">
            <a:extLst>
              <a:ext uri="{FF2B5EF4-FFF2-40B4-BE49-F238E27FC236}">
                <a16:creationId xmlns:a16="http://schemas.microsoft.com/office/drawing/2014/main" id="{A3473CF9-37EB-43E7-89EF-D2D1C53D1D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03615" y="221673"/>
            <a:ext cx="8384770" cy="1332634"/>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E7B474F3-62DB-3849-A0E8-83D00DE87BFD}"/>
              </a:ext>
            </a:extLst>
          </p:cNvPr>
          <p:cNvSpPr>
            <a:spLocks noGrp="1"/>
          </p:cNvSpPr>
          <p:nvPr>
            <p:ph type="title"/>
          </p:nvPr>
        </p:nvSpPr>
        <p:spPr>
          <a:xfrm>
            <a:off x="2103121" y="310343"/>
            <a:ext cx="7985759" cy="868823"/>
          </a:xfrm>
        </p:spPr>
        <p:txBody>
          <a:bodyPr vert="horz" lIns="91440" tIns="45720" rIns="91440" bIns="45720" rtlCol="0" anchor="ctr">
            <a:normAutofit/>
          </a:bodyPr>
          <a:lstStyle/>
          <a:p>
            <a:pPr algn="ctr"/>
            <a:r>
              <a:rPr lang="en-US"/>
              <a:t>Hoe werkt veranderen?</a:t>
            </a:r>
          </a:p>
        </p:txBody>
      </p:sp>
      <p:sp>
        <p:nvSpPr>
          <p:cNvPr id="18" name="Rectangle: Rounded Corners 17">
            <a:extLst>
              <a:ext uri="{FF2B5EF4-FFF2-40B4-BE49-F238E27FC236}">
                <a16:creationId xmlns:a16="http://schemas.microsoft.com/office/drawing/2014/main" id="{586B4EF9-43BA-4655-A6FF-1D8E21574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3110" y="1211407"/>
            <a:ext cx="7225780" cy="685800"/>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pic>
        <p:nvPicPr>
          <p:cNvPr id="5" name="Tijdelijke aanduiding voor inhoud 4" descr="Afbeelding met tekst&#10;&#10;Automatisch gegenereerde beschrijving">
            <a:extLst>
              <a:ext uri="{FF2B5EF4-FFF2-40B4-BE49-F238E27FC236}">
                <a16:creationId xmlns:a16="http://schemas.microsoft.com/office/drawing/2014/main" id="{1651C261-2779-7C43-893C-B5451D200F96}"/>
              </a:ext>
            </a:extLst>
          </p:cNvPr>
          <p:cNvPicPr>
            <a:picLocks noGrp="1" noChangeAspect="1"/>
          </p:cNvPicPr>
          <p:nvPr>
            <p:ph idx="1"/>
          </p:nvPr>
        </p:nvPicPr>
        <p:blipFill>
          <a:blip r:embed="rId3"/>
          <a:stretch>
            <a:fillRect/>
          </a:stretch>
        </p:blipFill>
        <p:spPr>
          <a:xfrm>
            <a:off x="385572" y="2207088"/>
            <a:ext cx="5596128" cy="3961304"/>
          </a:xfrm>
          <a:prstGeom prst="rect">
            <a:avLst/>
          </a:prstGeom>
        </p:spPr>
      </p:pic>
      <p:pic>
        <p:nvPicPr>
          <p:cNvPr id="4" name="Afbeelding 3" descr="Afbeelding met illustratie&#10;&#10;Automatisch gegenereerde beschrijving">
            <a:extLst>
              <a:ext uri="{FF2B5EF4-FFF2-40B4-BE49-F238E27FC236}">
                <a16:creationId xmlns:a16="http://schemas.microsoft.com/office/drawing/2014/main" id="{04921E46-9CB7-844D-999D-0F87B741EA0A}"/>
              </a:ext>
            </a:extLst>
          </p:cNvPr>
          <p:cNvPicPr>
            <a:picLocks noChangeAspect="1"/>
          </p:cNvPicPr>
          <p:nvPr/>
        </p:nvPicPr>
        <p:blipFill>
          <a:blip r:embed="rId4"/>
          <a:stretch>
            <a:fillRect/>
          </a:stretch>
        </p:blipFill>
        <p:spPr>
          <a:xfrm>
            <a:off x="6210302" y="2585848"/>
            <a:ext cx="5596128" cy="3203783"/>
          </a:xfrm>
          <a:prstGeom prst="rect">
            <a:avLst/>
          </a:prstGeom>
        </p:spPr>
      </p:pic>
    </p:spTree>
    <p:extLst>
      <p:ext uri="{BB962C8B-B14F-4D97-AF65-F5344CB8AC3E}">
        <p14:creationId xmlns:p14="http://schemas.microsoft.com/office/powerpoint/2010/main" val="306554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20D5CB-DE7A-D040-93E0-DA1DFC6654DD}"/>
              </a:ext>
            </a:extLst>
          </p:cNvPr>
          <p:cNvSpPr>
            <a:spLocks noGrp="1"/>
          </p:cNvSpPr>
          <p:nvPr>
            <p:ph type="title"/>
          </p:nvPr>
        </p:nvSpPr>
        <p:spPr/>
        <p:txBody>
          <a:bodyPr/>
          <a:lstStyle/>
          <a:p>
            <a:r>
              <a:rPr lang="nl-NL" dirty="0"/>
              <a:t>Hoe werkt veranderen?</a:t>
            </a:r>
          </a:p>
        </p:txBody>
      </p:sp>
      <p:pic>
        <p:nvPicPr>
          <p:cNvPr id="5" name="Tijdelijke aanduiding voor inhoud 4">
            <a:extLst>
              <a:ext uri="{FF2B5EF4-FFF2-40B4-BE49-F238E27FC236}">
                <a16:creationId xmlns:a16="http://schemas.microsoft.com/office/drawing/2014/main" id="{DDB28CD5-6F1C-2047-A187-E0ECBDCD4CC2}"/>
              </a:ext>
            </a:extLst>
          </p:cNvPr>
          <p:cNvPicPr>
            <a:picLocks noGrp="1" noChangeAspect="1"/>
          </p:cNvPicPr>
          <p:nvPr>
            <p:ph sz="half" idx="1"/>
          </p:nvPr>
        </p:nvPicPr>
        <p:blipFill>
          <a:blip r:embed="rId3"/>
          <a:stretch>
            <a:fillRect/>
          </a:stretch>
        </p:blipFill>
        <p:spPr>
          <a:xfrm>
            <a:off x="1737519" y="2478088"/>
            <a:ext cx="3694112" cy="3694112"/>
          </a:xfrm>
        </p:spPr>
      </p:pic>
      <p:sp>
        <p:nvSpPr>
          <p:cNvPr id="3" name="Rechthoek 2">
            <a:extLst>
              <a:ext uri="{FF2B5EF4-FFF2-40B4-BE49-F238E27FC236}">
                <a16:creationId xmlns:a16="http://schemas.microsoft.com/office/drawing/2014/main" id="{8DB53839-256E-374D-A5C2-EAC27D6E14F4}"/>
              </a:ext>
            </a:extLst>
          </p:cNvPr>
          <p:cNvSpPr/>
          <p:nvPr/>
        </p:nvSpPr>
        <p:spPr>
          <a:xfrm>
            <a:off x="5627558" y="3610001"/>
            <a:ext cx="2024913" cy="646331"/>
          </a:xfrm>
          <a:prstGeom prst="rect">
            <a:avLst/>
          </a:prstGeom>
        </p:spPr>
        <p:txBody>
          <a:bodyPr wrap="none">
            <a:spAutoFit/>
          </a:bodyPr>
          <a:lstStyle/>
          <a:p>
            <a:r>
              <a:rPr lang="nl-NL" dirty="0">
                <a:hlinkClick r:id="rId4"/>
              </a:rPr>
              <a:t>Leercurve Maslow</a:t>
            </a:r>
            <a:endParaRPr lang="nl-NL" dirty="0"/>
          </a:p>
          <a:p>
            <a:endParaRPr lang="nl-NL" dirty="0"/>
          </a:p>
        </p:txBody>
      </p:sp>
    </p:spTree>
    <p:extLst>
      <p:ext uri="{BB962C8B-B14F-4D97-AF65-F5344CB8AC3E}">
        <p14:creationId xmlns:p14="http://schemas.microsoft.com/office/powerpoint/2010/main" val="2127315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GVO herhaling</a:t>
            </a:r>
            <a:endParaRPr lang="nl-NL" sz="3200"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dirty="0"/>
              <a:t> GVO cyclus </a:t>
            </a:r>
          </a:p>
          <a:p>
            <a:pPr>
              <a:buFontTx/>
              <a:buChar char="-"/>
            </a:pPr>
            <a:r>
              <a:rPr lang="nl-NL" dirty="0"/>
              <a:t>Stappen om tot een goed plan te komen.</a:t>
            </a:r>
          </a:p>
          <a:p>
            <a:pPr marL="0" indent="0">
              <a:buNone/>
            </a:pPr>
            <a:r>
              <a:rPr lang="nl-NL" dirty="0"/>
              <a:t>Een hulpverlener moet eerst weten waardoor een gedrag veroorzaakt wordt voordat ze er wat aan kan doen</a:t>
            </a:r>
            <a:r>
              <a:rPr lang="nl-NL" i="1" dirty="0"/>
              <a:t>. Bijvoorbeeld het ASE model kan helpen.</a:t>
            </a:r>
          </a:p>
          <a:p>
            <a:pPr marL="0" indent="0">
              <a:buNone/>
            </a:pPr>
            <a:endParaRPr lang="nl-NL" dirty="0"/>
          </a:p>
          <a:p>
            <a:pPr marL="0" indent="0">
              <a:buNone/>
            </a:pPr>
            <a:r>
              <a:rPr lang="nl-NL" dirty="0"/>
              <a:t> ASE model </a:t>
            </a:r>
          </a:p>
          <a:p>
            <a:pPr>
              <a:buFontTx/>
              <a:buChar char="-"/>
            </a:pPr>
            <a:r>
              <a:rPr lang="nl-NL" dirty="0"/>
              <a:t>Geeft inzicht in het gedrag van mensen</a:t>
            </a:r>
          </a:p>
          <a:p>
            <a:pPr marL="0" indent="0">
              <a:buNone/>
            </a:pPr>
            <a:endParaRPr lang="nl-NL" dirty="0"/>
          </a:p>
          <a:p>
            <a:pPr marL="0" indent="0">
              <a:buNone/>
            </a:pPr>
            <a:r>
              <a:rPr lang="nl-NL" dirty="0"/>
              <a:t> Maar ook het ANGELO raamwerk kan helpen</a:t>
            </a:r>
          </a:p>
        </p:txBody>
      </p:sp>
    </p:spTree>
    <p:extLst>
      <p:ext uri="{BB962C8B-B14F-4D97-AF65-F5344CB8AC3E}">
        <p14:creationId xmlns:p14="http://schemas.microsoft.com/office/powerpoint/2010/main" val="398155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GVO cyclus </a:t>
            </a:r>
          </a:p>
        </p:txBody>
      </p:sp>
      <p:sp>
        <p:nvSpPr>
          <p:cNvPr id="3" name="Tijdelijke aanduiding voor inhoud 2"/>
          <p:cNvSpPr>
            <a:spLocks noGrp="1"/>
          </p:cNvSpPr>
          <p:nvPr>
            <p:ph idx="1"/>
          </p:nvPr>
        </p:nvSpPr>
        <p:spPr>
          <a:xfrm>
            <a:off x="838200" y="1314450"/>
            <a:ext cx="11166684" cy="4862513"/>
          </a:xfrm>
        </p:spPr>
        <p:txBody>
          <a:bodyPr>
            <a:normAutofit fontScale="92500" lnSpcReduction="10000"/>
          </a:bodyPr>
          <a:lstStyle/>
          <a:p>
            <a:pPr marL="0" indent="0">
              <a:buNone/>
            </a:pPr>
            <a:r>
              <a:rPr lang="nl-NL" dirty="0"/>
              <a:t>Verschillende stappen:</a:t>
            </a:r>
          </a:p>
          <a:p>
            <a:pPr>
              <a:buFontTx/>
              <a:buChar char="-"/>
            </a:pPr>
            <a:r>
              <a:rPr lang="nl-NL" dirty="0"/>
              <a:t>Gezondheidskundige analyse</a:t>
            </a:r>
          </a:p>
          <a:p>
            <a:pPr lvl="1">
              <a:buFontTx/>
              <a:buChar char="-"/>
            </a:pPr>
            <a:r>
              <a:rPr lang="nl-NL" dirty="0"/>
              <a:t>Verkenning van het probleem</a:t>
            </a:r>
          </a:p>
          <a:p>
            <a:pPr>
              <a:buFontTx/>
              <a:buChar char="-"/>
            </a:pPr>
            <a:r>
              <a:rPr lang="nl-NL" dirty="0"/>
              <a:t>Gedragsdeterminanten (bijv. fysieke en sociale)</a:t>
            </a:r>
          </a:p>
          <a:p>
            <a:pPr lvl="1">
              <a:buFontTx/>
              <a:buChar char="-"/>
            </a:pPr>
            <a:r>
              <a:rPr lang="nl-NL" dirty="0"/>
              <a:t>Bestuderen van gedragingen die een relatie hebben met het gezondheidsprobleem.</a:t>
            </a:r>
          </a:p>
          <a:p>
            <a:pPr>
              <a:buFontTx/>
              <a:buChar char="-"/>
            </a:pPr>
            <a:r>
              <a:rPr lang="nl-NL" dirty="0"/>
              <a:t>Gezondheidskundige interventies</a:t>
            </a:r>
          </a:p>
          <a:p>
            <a:pPr lvl="1">
              <a:buFontTx/>
              <a:buChar char="-"/>
            </a:pPr>
            <a:r>
              <a:rPr lang="nl-NL" dirty="0"/>
              <a:t>Op basis van de determinanten kom je tot interventies, acties die tot gedragsverandering kunnen leiden.</a:t>
            </a:r>
          </a:p>
          <a:p>
            <a:pPr>
              <a:buFontTx/>
              <a:buChar char="-"/>
            </a:pPr>
            <a:r>
              <a:rPr lang="nl-NL" dirty="0"/>
              <a:t>Evaluatie</a:t>
            </a:r>
          </a:p>
          <a:p>
            <a:pPr lvl="1">
              <a:buFontTx/>
              <a:buChar char="-"/>
            </a:pPr>
            <a:r>
              <a:rPr lang="nl-NL" dirty="0"/>
              <a:t>Beoordelen van de effectiviteit van de interventies en het proces </a:t>
            </a:r>
          </a:p>
          <a:p>
            <a:pPr>
              <a:buFontTx/>
              <a:buChar char="-"/>
            </a:pPr>
            <a:endParaRPr lang="nl-NL" dirty="0"/>
          </a:p>
        </p:txBody>
      </p:sp>
    </p:spTree>
    <p:extLst>
      <p:ext uri="{BB962C8B-B14F-4D97-AF65-F5344CB8AC3E}">
        <p14:creationId xmlns:p14="http://schemas.microsoft.com/office/powerpoint/2010/main" val="1434167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ASE model </a:t>
            </a:r>
          </a:p>
        </p:txBody>
      </p:sp>
      <p:sp>
        <p:nvSpPr>
          <p:cNvPr id="3" name="Tijdelijke aanduiding voor inhoud 2"/>
          <p:cNvSpPr>
            <a:spLocks noGrp="1"/>
          </p:cNvSpPr>
          <p:nvPr>
            <p:ph idx="1"/>
          </p:nvPr>
        </p:nvSpPr>
        <p:spPr>
          <a:xfrm>
            <a:off x="838200" y="1595438"/>
            <a:ext cx="10515600" cy="4351338"/>
          </a:xfrm>
        </p:spPr>
        <p:txBody>
          <a:bodyPr>
            <a:normAutofit fontScale="77500" lnSpcReduction="20000"/>
          </a:bodyPr>
          <a:lstStyle/>
          <a:p>
            <a:pPr marL="0" indent="0">
              <a:buNone/>
            </a:pPr>
            <a:r>
              <a:rPr lang="nl-NL" dirty="0"/>
              <a:t>Het ASE model helpt bij het bepalen van de gedragsdeterminanten. Het is opgebouwd uit: </a:t>
            </a:r>
          </a:p>
          <a:p>
            <a:r>
              <a:rPr lang="nl-NL" dirty="0"/>
              <a:t>Attitude </a:t>
            </a:r>
          </a:p>
          <a:p>
            <a:pPr lvl="1"/>
            <a:r>
              <a:rPr lang="nl-NL" dirty="0"/>
              <a:t>De opvattingen van een persoon, gebaseerd op kennis en houding, ervaringen en voorbeelden. </a:t>
            </a:r>
          </a:p>
          <a:p>
            <a:r>
              <a:rPr lang="nl-NL" dirty="0"/>
              <a:t>Sociale invloed en sociale norm</a:t>
            </a:r>
          </a:p>
          <a:p>
            <a:pPr lvl="1"/>
            <a:r>
              <a:rPr lang="nl-NL" dirty="0"/>
              <a:t>Invloed van de sociale norm, invloed van groepen en de drang om aan te passen of erbij te horen beïnvloeden het gedrag.</a:t>
            </a:r>
          </a:p>
          <a:p>
            <a:r>
              <a:rPr lang="nl-NL" dirty="0"/>
              <a:t>Eigen effectiviteit </a:t>
            </a:r>
          </a:p>
          <a:p>
            <a:pPr lvl="1"/>
            <a:r>
              <a:rPr lang="nl-NL" dirty="0"/>
              <a:t>Inschatting of iemand zelf ander gedrag kan uitvoeren. Dit wordt bepaald door het zelfbeeld, ervaringen en persoonlijke kenmerken. Invloed van buitenaf en financiële situatie wegen ook mee in de eigen effectiviteit.</a:t>
            </a:r>
          </a:p>
          <a:p>
            <a:pPr lvl="1"/>
            <a:r>
              <a:rPr lang="nl-NL" dirty="0">
                <a:hlinkClick r:id="rId3"/>
              </a:rPr>
              <a:t>https://www.youtube.com/watch?v=YHJqniG_a9o</a:t>
            </a:r>
            <a:endParaRPr lang="nl-NL" dirty="0"/>
          </a:p>
          <a:p>
            <a:pPr marL="457200" lvl="1" indent="0">
              <a:buNone/>
            </a:pPr>
            <a:endParaRPr lang="nl-NL" dirty="0"/>
          </a:p>
          <a:p>
            <a:pPr lvl="1"/>
            <a:endParaRPr lang="nl-NL" dirty="0"/>
          </a:p>
          <a:p>
            <a:endParaRPr lang="nl-NL" dirty="0"/>
          </a:p>
        </p:txBody>
      </p:sp>
    </p:spTree>
    <p:extLst>
      <p:ext uri="{BB962C8B-B14F-4D97-AF65-F5344CB8AC3E}">
        <p14:creationId xmlns:p14="http://schemas.microsoft.com/office/powerpoint/2010/main" val="2978629548"/>
      </p:ext>
    </p:extLst>
  </p:cSld>
  <p:clrMapOvr>
    <a:masterClrMapping/>
  </p:clrMapOvr>
</p:sld>
</file>

<file path=ppt/theme/theme1.xml><?xml version="1.0" encoding="utf-8"?>
<a:theme xmlns:a="http://schemas.openxmlformats.org/drawingml/2006/main" name="AccentBoxVTI">
  <a:themeElements>
    <a:clrScheme name="AnalogousFromLightSeedLeftStep">
      <a:dk1>
        <a:srgbClr val="000000"/>
      </a:dk1>
      <a:lt1>
        <a:srgbClr val="FFFFFF"/>
      </a:lt1>
      <a:dk2>
        <a:srgbClr val="233F2E"/>
      </a:dk2>
      <a:lt2>
        <a:srgbClr val="EBE7E6"/>
      </a:lt2>
      <a:accent1>
        <a:srgbClr val="5BADC5"/>
      </a:accent1>
      <a:accent2>
        <a:srgbClr val="5DB1A1"/>
      </a:accent2>
      <a:accent3>
        <a:srgbClr val="69B085"/>
      </a:accent3>
      <a:accent4>
        <a:srgbClr val="60B35E"/>
      </a:accent4>
      <a:accent5>
        <a:srgbClr val="89AC6C"/>
      </a:accent5>
      <a:accent6>
        <a:srgbClr val="9DA859"/>
      </a:accent6>
      <a:hlink>
        <a:srgbClr val="AC7464"/>
      </a:hlink>
      <a:folHlink>
        <a:srgbClr val="848484"/>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TotalTime>
  <Words>1295</Words>
  <Application>Microsoft Macintosh PowerPoint</Application>
  <PresentationFormat>Breedbeeld</PresentationFormat>
  <Paragraphs>128</Paragraphs>
  <Slides>11</Slides>
  <Notes>6</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Avenir Next LT Pro</vt:lpstr>
      <vt:lpstr>Calibri</vt:lpstr>
      <vt:lpstr>Symbol</vt:lpstr>
      <vt:lpstr>AccentBoxVTI</vt:lpstr>
      <vt:lpstr>Alcohol en drugs en gedragsverandering </vt:lpstr>
      <vt:lpstr>Leerdoelen en programma</vt:lpstr>
      <vt:lpstr>PowerPoint-presentatie</vt:lpstr>
      <vt:lpstr>PowerPoint-presentatie</vt:lpstr>
      <vt:lpstr>Hoe werkt veranderen?</vt:lpstr>
      <vt:lpstr>Hoe werkt veranderen?</vt:lpstr>
      <vt:lpstr>GVO herhaling</vt:lpstr>
      <vt:lpstr>GVO cyclus </vt:lpstr>
      <vt:lpstr>ASE model </vt:lpstr>
      <vt:lpstr>GVO cyclus</vt:lpstr>
      <vt:lpstr>Alcohol en drugs GVO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Alcohol en drugs </dc:title>
  <dc:creator>Mariska de Rouw</dc:creator>
  <cp:lastModifiedBy>Mariska de Rouw</cp:lastModifiedBy>
  <cp:revision>16</cp:revision>
  <dcterms:created xsi:type="dcterms:W3CDTF">2020-03-08T14:29:28Z</dcterms:created>
  <dcterms:modified xsi:type="dcterms:W3CDTF">2022-04-04T13:48:38Z</dcterms:modified>
</cp:coreProperties>
</file>